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306" r:id="rId2"/>
    <p:sldId id="257" r:id="rId3"/>
    <p:sldId id="299" r:id="rId4"/>
    <p:sldId id="286" r:id="rId5"/>
    <p:sldId id="287" r:id="rId6"/>
    <p:sldId id="258" r:id="rId7"/>
    <p:sldId id="301" r:id="rId8"/>
    <p:sldId id="272" r:id="rId9"/>
    <p:sldId id="288" r:id="rId10"/>
    <p:sldId id="256" r:id="rId11"/>
    <p:sldId id="289" r:id="rId12"/>
    <p:sldId id="293" r:id="rId13"/>
    <p:sldId id="263" r:id="rId14"/>
    <p:sldId id="259" r:id="rId15"/>
    <p:sldId id="260" r:id="rId16"/>
    <p:sldId id="305" r:id="rId17"/>
    <p:sldId id="290" r:id="rId18"/>
    <p:sldId id="266" r:id="rId19"/>
    <p:sldId id="291" r:id="rId20"/>
    <p:sldId id="300" r:id="rId21"/>
    <p:sldId id="261" r:id="rId22"/>
    <p:sldId id="303" r:id="rId23"/>
    <p:sldId id="273" r:id="rId24"/>
    <p:sldId id="262" r:id="rId25"/>
    <p:sldId id="302" r:id="rId26"/>
    <p:sldId id="294" r:id="rId27"/>
    <p:sldId id="282" r:id="rId28"/>
    <p:sldId id="295" r:id="rId29"/>
    <p:sldId id="296" r:id="rId30"/>
    <p:sldId id="269" r:id="rId31"/>
    <p:sldId id="270" r:id="rId32"/>
    <p:sldId id="307" r:id="rId33"/>
    <p:sldId id="283" r:id="rId34"/>
    <p:sldId id="304"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p:cViewPr>
        <p:scale>
          <a:sx n="76" d="100"/>
          <a:sy n="76" d="100"/>
        </p:scale>
        <p:origin x="-1008" y="-654"/>
      </p:cViewPr>
      <p:guideLst>
        <p:guide orient="horz" pos="2160"/>
        <p:guide pos="2880"/>
      </p:guideLst>
    </p:cSldViewPr>
  </p:slideViewPr>
  <p:notesTextViewPr>
    <p:cViewPr>
      <p:scale>
        <a:sx n="1" d="1"/>
        <a:sy n="1" d="1"/>
      </p:scale>
      <p:origin x="0" y="36"/>
    </p:cViewPr>
  </p:notesTextViewPr>
  <p:sorterViewPr>
    <p:cViewPr>
      <p:scale>
        <a:sx n="100" d="100"/>
        <a:sy n="100" d="100"/>
      </p:scale>
      <p:origin x="0" y="607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Column2</c:v>
                </c:pt>
              </c:strCache>
            </c:strRef>
          </c:tx>
          <c:cat>
            <c:strRef>
              <c:f>Sheet1!$A$2:$A$3</c:f>
              <c:strCache>
                <c:ptCount val="2"/>
                <c:pt idx="0">
                  <c:v>Not experiencing discomfort</c:v>
                </c:pt>
                <c:pt idx="1">
                  <c:v>experiencing discomfort </c:v>
                </c:pt>
              </c:strCache>
            </c:strRef>
          </c:cat>
          <c:val>
            <c:numRef>
              <c:f>Sheet1!$B$2:$B$3</c:f>
              <c:numCache>
                <c:formatCode>General</c:formatCode>
                <c:ptCount val="2"/>
                <c:pt idx="0">
                  <c:v>80</c:v>
                </c:pt>
                <c:pt idx="1">
                  <c:v>20</c:v>
                </c:pt>
              </c:numCache>
            </c:numRef>
          </c:val>
        </c:ser>
        <c:ser>
          <c:idx val="1"/>
          <c:order val="1"/>
          <c:tx>
            <c:strRef>
              <c:f>Sheet1!$C$1</c:f>
              <c:strCache>
                <c:ptCount val="1"/>
                <c:pt idx="0">
                  <c:v>Column3</c:v>
                </c:pt>
              </c:strCache>
            </c:strRef>
          </c:tx>
          <c:cat>
            <c:strRef>
              <c:f>Sheet1!$A$2:$A$3</c:f>
              <c:strCache>
                <c:ptCount val="2"/>
                <c:pt idx="0">
                  <c:v>Not experiencing discomfort</c:v>
                </c:pt>
                <c:pt idx="1">
                  <c:v>experiencing discomfort </c:v>
                </c:pt>
              </c:strCache>
            </c:strRef>
          </c:cat>
          <c:val>
            <c:numRef>
              <c:f>Sheet1!$C$2:$C$3</c:f>
              <c:numCache>
                <c:formatCode>General</c:formatCode>
                <c:ptCount val="2"/>
              </c:numCache>
            </c:numRef>
          </c:val>
        </c:ser>
        <c:ser>
          <c:idx val="2"/>
          <c:order val="2"/>
          <c:tx>
            <c:strRef>
              <c:f>Sheet1!$D$1</c:f>
              <c:strCache>
                <c:ptCount val="1"/>
                <c:pt idx="0">
                  <c:v>Column4</c:v>
                </c:pt>
              </c:strCache>
            </c:strRef>
          </c:tx>
          <c:cat>
            <c:strRef>
              <c:f>Sheet1!$A$2:$A$3</c:f>
              <c:strCache>
                <c:ptCount val="2"/>
                <c:pt idx="0">
                  <c:v>Not experiencing discomfort</c:v>
                </c:pt>
                <c:pt idx="1">
                  <c:v>experiencing discomfort </c:v>
                </c:pt>
              </c:strCache>
            </c:strRef>
          </c:cat>
          <c:val>
            <c:numRef>
              <c:f>Sheet1!$D$2:$D$3</c:f>
              <c:numCache>
                <c:formatCode>General</c:formatCode>
                <c:ptCount val="2"/>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62754839238845139"/>
          <c:y val="0.20987893131855628"/>
          <c:w val="0.34008762576552931"/>
          <c:h val="0.49310498687664039"/>
        </c:manualLayout>
      </c:layout>
      <c:overlay val="0"/>
      <c:txPr>
        <a:bodyPr/>
        <a:lstStyle/>
        <a:p>
          <a:pPr>
            <a:defRPr sz="2400" baseline="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F67053-AA6D-4BA5-AEC7-D0E384D09582}"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750C4108-2F0F-4896-A098-2718AAFC3261}">
      <dgm:prSet/>
      <dgm:spPr/>
      <dgm:t>
        <a:bodyPr/>
        <a:lstStyle/>
        <a:p>
          <a:pPr rtl="0"/>
          <a:r>
            <a:rPr lang="en-US" b="1" i="0" smtClean="0"/>
            <a:t>Some Symptoms of IAQ problems</a:t>
          </a:r>
          <a:endParaRPr lang="en-US"/>
        </a:p>
      </dgm:t>
    </dgm:pt>
    <dgm:pt modelId="{0D69603B-3974-4834-9216-1AD0471A99A2}" type="parTrans" cxnId="{C881E13D-97F6-4697-9928-D0051D3C162E}">
      <dgm:prSet/>
      <dgm:spPr/>
      <dgm:t>
        <a:bodyPr/>
        <a:lstStyle/>
        <a:p>
          <a:endParaRPr lang="en-US"/>
        </a:p>
      </dgm:t>
    </dgm:pt>
    <dgm:pt modelId="{ADD8882A-E49E-42DC-AF5C-42E0C7EAAFAE}" type="sibTrans" cxnId="{C881E13D-97F6-4697-9928-D0051D3C162E}">
      <dgm:prSet/>
      <dgm:spPr/>
      <dgm:t>
        <a:bodyPr/>
        <a:lstStyle/>
        <a:p>
          <a:endParaRPr lang="en-US"/>
        </a:p>
      </dgm:t>
    </dgm:pt>
    <dgm:pt modelId="{24D956D9-0DA4-410A-82EC-5296D3E57953}" type="pres">
      <dgm:prSet presAssocID="{57F67053-AA6D-4BA5-AEC7-D0E384D09582}" presName="linear" presStyleCnt="0">
        <dgm:presLayoutVars>
          <dgm:animLvl val="lvl"/>
          <dgm:resizeHandles val="exact"/>
        </dgm:presLayoutVars>
      </dgm:prSet>
      <dgm:spPr/>
      <dgm:t>
        <a:bodyPr/>
        <a:lstStyle/>
        <a:p>
          <a:endParaRPr lang="en-US"/>
        </a:p>
      </dgm:t>
    </dgm:pt>
    <dgm:pt modelId="{94FB6A8F-71E6-42F4-A8D4-53ACEF56584D}" type="pres">
      <dgm:prSet presAssocID="{750C4108-2F0F-4896-A098-2718AAFC3261}" presName="parentText" presStyleLbl="node1" presStyleIdx="0" presStyleCnt="1">
        <dgm:presLayoutVars>
          <dgm:chMax val="0"/>
          <dgm:bulletEnabled val="1"/>
        </dgm:presLayoutVars>
      </dgm:prSet>
      <dgm:spPr/>
      <dgm:t>
        <a:bodyPr/>
        <a:lstStyle/>
        <a:p>
          <a:endParaRPr lang="en-US"/>
        </a:p>
      </dgm:t>
    </dgm:pt>
  </dgm:ptLst>
  <dgm:cxnLst>
    <dgm:cxn modelId="{E8DAD2C9-CC9B-449E-90CA-6F13A0C88933}" type="presOf" srcId="{750C4108-2F0F-4896-A098-2718AAFC3261}" destId="{94FB6A8F-71E6-42F4-A8D4-53ACEF56584D}" srcOrd="0" destOrd="0" presId="urn:microsoft.com/office/officeart/2005/8/layout/vList2"/>
    <dgm:cxn modelId="{40F91B12-6B99-4E91-A6E8-6F62C32396B8}" type="presOf" srcId="{57F67053-AA6D-4BA5-AEC7-D0E384D09582}" destId="{24D956D9-0DA4-410A-82EC-5296D3E57953}" srcOrd="0" destOrd="0" presId="urn:microsoft.com/office/officeart/2005/8/layout/vList2"/>
    <dgm:cxn modelId="{C881E13D-97F6-4697-9928-D0051D3C162E}" srcId="{57F67053-AA6D-4BA5-AEC7-D0E384D09582}" destId="{750C4108-2F0F-4896-A098-2718AAFC3261}" srcOrd="0" destOrd="0" parTransId="{0D69603B-3974-4834-9216-1AD0471A99A2}" sibTransId="{ADD8882A-E49E-42DC-AF5C-42E0C7EAAFAE}"/>
    <dgm:cxn modelId="{F6BC538A-1398-4C7A-96D8-D5ECB5B1A3A4}" type="presParOf" srcId="{24D956D9-0DA4-410A-82EC-5296D3E57953}" destId="{94FB6A8F-71E6-42F4-A8D4-53ACEF56584D}"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F428EC2-8433-4F1A-883D-25478268480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DA8861C4-F4AB-4D46-A620-1E32876801FE}">
      <dgm:prSet phldrT="[Text]" custT="1"/>
      <dgm:spPr/>
      <dgm:t>
        <a:bodyPr/>
        <a:lstStyle/>
        <a:p>
          <a:pPr marL="0" marR="0" indent="0" defTabSz="1377950" eaLnBrk="1" fontAlgn="auto" latinLnBrk="0" hangingPunct="1">
            <a:lnSpc>
              <a:spcPct val="90000"/>
            </a:lnSpc>
            <a:spcBef>
              <a:spcPct val="0"/>
            </a:spcBef>
            <a:spcAft>
              <a:spcPct val="35000"/>
            </a:spcAft>
            <a:buClrTx/>
            <a:buSzTx/>
            <a:buFontTx/>
            <a:buNone/>
            <a:tabLst/>
            <a:defRPr/>
          </a:pPr>
          <a:endParaRPr lang="en-US" sz="3200" dirty="0" smtClean="0"/>
        </a:p>
        <a:p>
          <a:pPr marL="0" marR="0" indent="0" defTabSz="1377950" eaLnBrk="1" fontAlgn="auto" latinLnBrk="0" hangingPunct="1">
            <a:lnSpc>
              <a:spcPct val="90000"/>
            </a:lnSpc>
            <a:spcBef>
              <a:spcPct val="0"/>
            </a:spcBef>
            <a:spcAft>
              <a:spcPct val="35000"/>
            </a:spcAft>
            <a:buClrTx/>
            <a:buSzTx/>
            <a:buFontTx/>
            <a:buNone/>
            <a:tabLst/>
            <a:defRPr/>
          </a:pPr>
          <a:r>
            <a:rPr lang="en-US" sz="3200" dirty="0" smtClean="0"/>
            <a:t>Dust occasionally </a:t>
          </a:r>
        </a:p>
        <a:p>
          <a:pPr defTabSz="1377950">
            <a:lnSpc>
              <a:spcPct val="90000"/>
            </a:lnSpc>
            <a:spcBef>
              <a:spcPct val="0"/>
            </a:spcBef>
            <a:spcAft>
              <a:spcPct val="35000"/>
            </a:spcAft>
          </a:pPr>
          <a:endParaRPr lang="en-US" sz="3200" dirty="0"/>
        </a:p>
      </dgm:t>
    </dgm:pt>
    <dgm:pt modelId="{3795897B-C236-4F24-A1B9-89AE9F6126D5}" type="parTrans" cxnId="{0CBCD0CE-4783-41C6-BF94-4D60C8BAE8E8}">
      <dgm:prSet/>
      <dgm:spPr/>
      <dgm:t>
        <a:bodyPr/>
        <a:lstStyle/>
        <a:p>
          <a:endParaRPr lang="en-US"/>
        </a:p>
      </dgm:t>
    </dgm:pt>
    <dgm:pt modelId="{102B1087-A91E-41A3-BB94-C0A404311D99}" type="sibTrans" cxnId="{0CBCD0CE-4783-41C6-BF94-4D60C8BAE8E8}">
      <dgm:prSet/>
      <dgm:spPr/>
      <dgm:t>
        <a:bodyPr/>
        <a:lstStyle/>
        <a:p>
          <a:endParaRPr lang="en-US"/>
        </a:p>
      </dgm:t>
    </dgm:pt>
    <dgm:pt modelId="{80DAA1B4-3930-4E71-987E-0B84317C21C1}">
      <dgm:prSet/>
      <dgm:spPr/>
      <dgm:t>
        <a:bodyPr/>
        <a:lstStyle/>
        <a:p>
          <a:endParaRPr lang="en-US" dirty="0"/>
        </a:p>
      </dgm:t>
    </dgm:pt>
    <dgm:pt modelId="{2E2D7F38-3C69-47EE-A576-D2D1CBB4067B}" type="parTrans" cxnId="{19FAB007-A0FF-4FEF-82B9-037A2E0DA4EB}">
      <dgm:prSet/>
      <dgm:spPr/>
      <dgm:t>
        <a:bodyPr/>
        <a:lstStyle/>
        <a:p>
          <a:endParaRPr lang="en-US"/>
        </a:p>
      </dgm:t>
    </dgm:pt>
    <dgm:pt modelId="{D2EDB6B3-644F-4B68-BA39-1B7634936754}" type="sibTrans" cxnId="{19FAB007-A0FF-4FEF-82B9-037A2E0DA4EB}">
      <dgm:prSet/>
      <dgm:spPr/>
      <dgm:t>
        <a:bodyPr/>
        <a:lstStyle/>
        <a:p>
          <a:endParaRPr lang="en-US"/>
        </a:p>
      </dgm:t>
    </dgm:pt>
    <dgm:pt modelId="{F1911B2F-6A42-4322-962F-FD6D91FAC5E5}">
      <dgm:prSet custT="1"/>
      <dgm:spPr/>
      <dgm:t>
        <a:bodyPr/>
        <a:lstStyle/>
        <a:p>
          <a:r>
            <a:rPr lang="en-US" sz="2800" dirty="0" smtClean="0"/>
            <a:t>Change filters in HVAC</a:t>
          </a:r>
        </a:p>
      </dgm:t>
    </dgm:pt>
    <dgm:pt modelId="{D06C6629-659E-4E64-9675-82FD86C91F37}" type="parTrans" cxnId="{EEE89A31-4E3C-48E6-A623-D2A60DA31EB2}">
      <dgm:prSet/>
      <dgm:spPr/>
      <dgm:t>
        <a:bodyPr/>
        <a:lstStyle/>
        <a:p>
          <a:endParaRPr lang="en-US"/>
        </a:p>
      </dgm:t>
    </dgm:pt>
    <dgm:pt modelId="{684CB009-8D56-4EF2-9F63-CCF36565B8F8}" type="sibTrans" cxnId="{EEE89A31-4E3C-48E6-A623-D2A60DA31EB2}">
      <dgm:prSet/>
      <dgm:spPr/>
      <dgm:t>
        <a:bodyPr/>
        <a:lstStyle/>
        <a:p>
          <a:endParaRPr lang="en-US"/>
        </a:p>
      </dgm:t>
    </dgm:pt>
    <dgm:pt modelId="{8FC4A6EA-16DE-4457-995D-283F020F86FC}">
      <dgm:prSet custT="1"/>
      <dgm:spPr/>
      <dgm:t>
        <a:bodyPr/>
        <a:lstStyle/>
        <a:p>
          <a:pPr marL="0" marR="0" indent="0" algn="l" defTabSz="914400" eaLnBrk="1" fontAlgn="auto" latinLnBrk="0" hangingPunct="1">
            <a:lnSpc>
              <a:spcPct val="100000"/>
            </a:lnSpc>
            <a:spcBef>
              <a:spcPts val="0"/>
            </a:spcBef>
            <a:spcAft>
              <a:spcPts val="0"/>
            </a:spcAft>
            <a:buClrTx/>
            <a:buSzTx/>
            <a:buFontTx/>
            <a:buNone/>
            <a:tabLst/>
            <a:defRPr/>
          </a:pPr>
          <a:r>
            <a:rPr lang="en-US" sz="3200" dirty="0" smtClean="0"/>
            <a:t>Manage sources  </a:t>
          </a:r>
        </a:p>
        <a:p>
          <a:pPr algn="l" defTabSz="1022350">
            <a:lnSpc>
              <a:spcPct val="90000"/>
            </a:lnSpc>
            <a:spcBef>
              <a:spcPct val="0"/>
            </a:spcBef>
            <a:spcAft>
              <a:spcPct val="35000"/>
            </a:spcAft>
          </a:pPr>
          <a:endParaRPr lang="en-US" dirty="0" smtClean="0"/>
        </a:p>
      </dgm:t>
    </dgm:pt>
    <dgm:pt modelId="{ED9CBB54-36F0-4392-8EF8-880649FEA5CC}" type="parTrans" cxnId="{60C86F8E-DDA7-45A3-93D7-7350D2428C60}">
      <dgm:prSet/>
      <dgm:spPr/>
      <dgm:t>
        <a:bodyPr/>
        <a:lstStyle/>
        <a:p>
          <a:endParaRPr lang="en-US"/>
        </a:p>
      </dgm:t>
    </dgm:pt>
    <dgm:pt modelId="{15F941C9-1E7B-483F-AEB7-A0814A6D41D2}" type="sibTrans" cxnId="{60C86F8E-DDA7-45A3-93D7-7350D2428C60}">
      <dgm:prSet/>
      <dgm:spPr/>
      <dgm:t>
        <a:bodyPr/>
        <a:lstStyle/>
        <a:p>
          <a:endParaRPr lang="en-US"/>
        </a:p>
      </dgm:t>
    </dgm:pt>
    <dgm:pt modelId="{EC881450-E6C5-44D8-A3D0-B3FFE43850E4}">
      <dgm:prSet custT="1"/>
      <dgm:spPr/>
      <dgm:t>
        <a:bodyPr/>
        <a:lstStyle/>
        <a:p>
          <a:r>
            <a:rPr lang="en-US" sz="2800" dirty="0" smtClean="0"/>
            <a:t>Vacuum </a:t>
          </a:r>
          <a:r>
            <a:rPr lang="en-US" sz="3200" dirty="0" smtClean="0"/>
            <a:t>frequently</a:t>
          </a:r>
        </a:p>
      </dgm:t>
    </dgm:pt>
    <dgm:pt modelId="{715FA4C2-F555-49F7-958D-484099D5AEF7}" type="parTrans" cxnId="{703C1F4E-1CAF-4D41-A633-1F04AA8842AF}">
      <dgm:prSet/>
      <dgm:spPr/>
      <dgm:t>
        <a:bodyPr/>
        <a:lstStyle/>
        <a:p>
          <a:endParaRPr lang="en-US"/>
        </a:p>
      </dgm:t>
    </dgm:pt>
    <dgm:pt modelId="{BB07D55B-AE6A-4CF3-9FA4-4694F37B8363}" type="sibTrans" cxnId="{703C1F4E-1CAF-4D41-A633-1F04AA8842AF}">
      <dgm:prSet/>
      <dgm:spPr/>
      <dgm:t>
        <a:bodyPr/>
        <a:lstStyle/>
        <a:p>
          <a:endParaRPr lang="en-US"/>
        </a:p>
      </dgm:t>
    </dgm:pt>
    <dgm:pt modelId="{8A1F03C6-29AF-4C23-8BC9-41C5B80B124A}" type="pres">
      <dgm:prSet presAssocID="{7F428EC2-8433-4F1A-883D-254782684809}" presName="linear" presStyleCnt="0">
        <dgm:presLayoutVars>
          <dgm:dir/>
          <dgm:animLvl val="lvl"/>
          <dgm:resizeHandles val="exact"/>
        </dgm:presLayoutVars>
      </dgm:prSet>
      <dgm:spPr/>
      <dgm:t>
        <a:bodyPr/>
        <a:lstStyle/>
        <a:p>
          <a:endParaRPr lang="en-US"/>
        </a:p>
      </dgm:t>
    </dgm:pt>
    <dgm:pt modelId="{3B36DE64-3188-4DE8-82DC-8088559040FB}" type="pres">
      <dgm:prSet presAssocID="{8FC4A6EA-16DE-4457-995D-283F020F86FC}" presName="parentLin" presStyleCnt="0"/>
      <dgm:spPr/>
    </dgm:pt>
    <dgm:pt modelId="{B66DED54-6711-4221-8E2E-40DAD0F0F7A6}" type="pres">
      <dgm:prSet presAssocID="{8FC4A6EA-16DE-4457-995D-283F020F86FC}" presName="parentLeftMargin" presStyleLbl="node1" presStyleIdx="0" presStyleCnt="4"/>
      <dgm:spPr/>
      <dgm:t>
        <a:bodyPr/>
        <a:lstStyle/>
        <a:p>
          <a:endParaRPr lang="en-US"/>
        </a:p>
      </dgm:t>
    </dgm:pt>
    <dgm:pt modelId="{103467E1-1A1A-4222-923F-50EF122CEF88}" type="pres">
      <dgm:prSet presAssocID="{8FC4A6EA-16DE-4457-995D-283F020F86FC}" presName="parentText" presStyleLbl="node1" presStyleIdx="0" presStyleCnt="4" custLinFactNeighborX="-10000" custLinFactNeighborY="12357">
        <dgm:presLayoutVars>
          <dgm:chMax val="0"/>
          <dgm:bulletEnabled val="1"/>
        </dgm:presLayoutVars>
      </dgm:prSet>
      <dgm:spPr/>
      <dgm:t>
        <a:bodyPr/>
        <a:lstStyle/>
        <a:p>
          <a:endParaRPr lang="en-US"/>
        </a:p>
      </dgm:t>
    </dgm:pt>
    <dgm:pt modelId="{42A2DE4D-F2F6-43A8-B296-33635E956168}" type="pres">
      <dgm:prSet presAssocID="{8FC4A6EA-16DE-4457-995D-283F020F86FC}" presName="negativeSpace" presStyleCnt="0"/>
      <dgm:spPr/>
    </dgm:pt>
    <dgm:pt modelId="{EEC6F62D-930D-4D44-AF8E-BBBD69453E1C}" type="pres">
      <dgm:prSet presAssocID="{8FC4A6EA-16DE-4457-995D-283F020F86FC}" presName="childText" presStyleLbl="conFgAcc1" presStyleIdx="0" presStyleCnt="4">
        <dgm:presLayoutVars>
          <dgm:bulletEnabled val="1"/>
        </dgm:presLayoutVars>
      </dgm:prSet>
      <dgm:spPr/>
    </dgm:pt>
    <dgm:pt modelId="{9CC628CC-CA90-4538-AF58-C6CC26D8B7F6}" type="pres">
      <dgm:prSet presAssocID="{15F941C9-1E7B-483F-AEB7-A0814A6D41D2}" presName="spaceBetweenRectangles" presStyleCnt="0"/>
      <dgm:spPr/>
    </dgm:pt>
    <dgm:pt modelId="{7BB02394-8136-4E26-9286-FC4A713024CA}" type="pres">
      <dgm:prSet presAssocID="{EC881450-E6C5-44D8-A3D0-B3FFE43850E4}" presName="parentLin" presStyleCnt="0"/>
      <dgm:spPr/>
    </dgm:pt>
    <dgm:pt modelId="{F3167BEE-2346-4054-B9FD-BC213284EAB3}" type="pres">
      <dgm:prSet presAssocID="{EC881450-E6C5-44D8-A3D0-B3FFE43850E4}" presName="parentLeftMargin" presStyleLbl="node1" presStyleIdx="0" presStyleCnt="4"/>
      <dgm:spPr/>
      <dgm:t>
        <a:bodyPr/>
        <a:lstStyle/>
        <a:p>
          <a:endParaRPr lang="en-US"/>
        </a:p>
      </dgm:t>
    </dgm:pt>
    <dgm:pt modelId="{97DBD09F-8F62-420F-87E5-5BF1AB7698A4}" type="pres">
      <dgm:prSet presAssocID="{EC881450-E6C5-44D8-A3D0-B3FFE43850E4}" presName="parentText" presStyleLbl="node1" presStyleIdx="1" presStyleCnt="4" custLinFactNeighborY="-8869">
        <dgm:presLayoutVars>
          <dgm:chMax val="0"/>
          <dgm:bulletEnabled val="1"/>
        </dgm:presLayoutVars>
      </dgm:prSet>
      <dgm:spPr/>
      <dgm:t>
        <a:bodyPr/>
        <a:lstStyle/>
        <a:p>
          <a:endParaRPr lang="en-US"/>
        </a:p>
      </dgm:t>
    </dgm:pt>
    <dgm:pt modelId="{573875F9-26E7-415F-ADEF-4760D08BB6CA}" type="pres">
      <dgm:prSet presAssocID="{EC881450-E6C5-44D8-A3D0-B3FFE43850E4}" presName="negativeSpace" presStyleCnt="0"/>
      <dgm:spPr/>
    </dgm:pt>
    <dgm:pt modelId="{B3E05579-4E3E-412E-A060-BD76127E3B23}" type="pres">
      <dgm:prSet presAssocID="{EC881450-E6C5-44D8-A3D0-B3FFE43850E4}" presName="childText" presStyleLbl="conFgAcc1" presStyleIdx="1" presStyleCnt="4">
        <dgm:presLayoutVars>
          <dgm:bulletEnabled val="1"/>
        </dgm:presLayoutVars>
      </dgm:prSet>
      <dgm:spPr/>
    </dgm:pt>
    <dgm:pt modelId="{A3662BB2-1204-4A9B-91E3-3DDFF2125E60}" type="pres">
      <dgm:prSet presAssocID="{BB07D55B-AE6A-4CF3-9FA4-4694F37B8363}" presName="spaceBetweenRectangles" presStyleCnt="0"/>
      <dgm:spPr/>
    </dgm:pt>
    <dgm:pt modelId="{D9509D86-D4A4-48BA-8D89-7BFDC073C610}" type="pres">
      <dgm:prSet presAssocID="{F1911B2F-6A42-4322-962F-FD6D91FAC5E5}" presName="parentLin" presStyleCnt="0"/>
      <dgm:spPr/>
    </dgm:pt>
    <dgm:pt modelId="{A11D8424-081E-4C81-BD78-C4C3B2DF0CF4}" type="pres">
      <dgm:prSet presAssocID="{F1911B2F-6A42-4322-962F-FD6D91FAC5E5}" presName="parentLeftMargin" presStyleLbl="node1" presStyleIdx="1" presStyleCnt="4"/>
      <dgm:spPr/>
      <dgm:t>
        <a:bodyPr/>
        <a:lstStyle/>
        <a:p>
          <a:endParaRPr lang="en-US"/>
        </a:p>
      </dgm:t>
    </dgm:pt>
    <dgm:pt modelId="{6DD3F6B6-02EC-4DEF-BF64-5F3F0A657EAC}" type="pres">
      <dgm:prSet presAssocID="{F1911B2F-6A42-4322-962F-FD6D91FAC5E5}" presName="parentText" presStyleLbl="node1" presStyleIdx="2" presStyleCnt="4">
        <dgm:presLayoutVars>
          <dgm:chMax val="0"/>
          <dgm:bulletEnabled val="1"/>
        </dgm:presLayoutVars>
      </dgm:prSet>
      <dgm:spPr/>
      <dgm:t>
        <a:bodyPr/>
        <a:lstStyle/>
        <a:p>
          <a:endParaRPr lang="en-US"/>
        </a:p>
      </dgm:t>
    </dgm:pt>
    <dgm:pt modelId="{DDBBACCB-B459-4D73-891B-A8E9B64121E5}" type="pres">
      <dgm:prSet presAssocID="{F1911B2F-6A42-4322-962F-FD6D91FAC5E5}" presName="negativeSpace" presStyleCnt="0"/>
      <dgm:spPr/>
    </dgm:pt>
    <dgm:pt modelId="{FE92EA28-49A3-4F1A-AC3E-702FFAFBFE40}" type="pres">
      <dgm:prSet presAssocID="{F1911B2F-6A42-4322-962F-FD6D91FAC5E5}" presName="childText" presStyleLbl="conFgAcc1" presStyleIdx="2" presStyleCnt="4">
        <dgm:presLayoutVars>
          <dgm:bulletEnabled val="1"/>
        </dgm:presLayoutVars>
      </dgm:prSet>
      <dgm:spPr/>
    </dgm:pt>
    <dgm:pt modelId="{70AFBC29-C1BD-4AB5-8355-5B6A9BEC8FF7}" type="pres">
      <dgm:prSet presAssocID="{684CB009-8D56-4EF2-9F63-CCF36565B8F8}" presName="spaceBetweenRectangles" presStyleCnt="0"/>
      <dgm:spPr/>
    </dgm:pt>
    <dgm:pt modelId="{2A9E8F75-996F-4AB9-83FA-1A8D1FD4B969}" type="pres">
      <dgm:prSet presAssocID="{DA8861C4-F4AB-4D46-A620-1E32876801FE}" presName="parentLin" presStyleCnt="0"/>
      <dgm:spPr/>
    </dgm:pt>
    <dgm:pt modelId="{2EAB0F0B-EF8D-4A37-918E-72623A5908D0}" type="pres">
      <dgm:prSet presAssocID="{DA8861C4-F4AB-4D46-A620-1E32876801FE}" presName="parentLeftMargin" presStyleLbl="node1" presStyleIdx="2" presStyleCnt="4"/>
      <dgm:spPr/>
      <dgm:t>
        <a:bodyPr/>
        <a:lstStyle/>
        <a:p>
          <a:endParaRPr lang="en-US"/>
        </a:p>
      </dgm:t>
    </dgm:pt>
    <dgm:pt modelId="{B63E70FE-BA92-4026-BFFC-1375463C3659}" type="pres">
      <dgm:prSet presAssocID="{DA8861C4-F4AB-4D46-A620-1E32876801FE}" presName="parentText" presStyleLbl="node1" presStyleIdx="3" presStyleCnt="4">
        <dgm:presLayoutVars>
          <dgm:chMax val="0"/>
          <dgm:bulletEnabled val="1"/>
        </dgm:presLayoutVars>
      </dgm:prSet>
      <dgm:spPr/>
      <dgm:t>
        <a:bodyPr/>
        <a:lstStyle/>
        <a:p>
          <a:endParaRPr lang="en-US"/>
        </a:p>
      </dgm:t>
    </dgm:pt>
    <dgm:pt modelId="{64EE0803-6F4A-46AB-9D26-5042ADDA2407}" type="pres">
      <dgm:prSet presAssocID="{DA8861C4-F4AB-4D46-A620-1E32876801FE}" presName="negativeSpace" presStyleCnt="0"/>
      <dgm:spPr/>
    </dgm:pt>
    <dgm:pt modelId="{0ECB584F-4598-43EA-A435-4D865B389FE4}" type="pres">
      <dgm:prSet presAssocID="{DA8861C4-F4AB-4D46-A620-1E32876801FE}" presName="childText" presStyleLbl="conFgAcc1" presStyleIdx="3" presStyleCnt="4">
        <dgm:presLayoutVars>
          <dgm:bulletEnabled val="1"/>
        </dgm:presLayoutVars>
      </dgm:prSet>
      <dgm:spPr/>
      <dgm:t>
        <a:bodyPr/>
        <a:lstStyle/>
        <a:p>
          <a:endParaRPr lang="en-US"/>
        </a:p>
      </dgm:t>
    </dgm:pt>
  </dgm:ptLst>
  <dgm:cxnLst>
    <dgm:cxn modelId="{D7A93D05-6C0B-41FB-8FF5-488DC77FDF19}" type="presOf" srcId="{DA8861C4-F4AB-4D46-A620-1E32876801FE}" destId="{B63E70FE-BA92-4026-BFFC-1375463C3659}" srcOrd="1" destOrd="0" presId="urn:microsoft.com/office/officeart/2005/8/layout/list1"/>
    <dgm:cxn modelId="{2F1932A1-A53E-4382-BE70-14AAD2F43261}" type="presOf" srcId="{EC881450-E6C5-44D8-A3D0-B3FFE43850E4}" destId="{97DBD09F-8F62-420F-87E5-5BF1AB7698A4}" srcOrd="1" destOrd="0" presId="urn:microsoft.com/office/officeart/2005/8/layout/list1"/>
    <dgm:cxn modelId="{8016C3FE-5AAB-4C89-8C87-2FA0F2F5D4C5}" type="presOf" srcId="{80DAA1B4-3930-4E71-987E-0B84317C21C1}" destId="{0ECB584F-4598-43EA-A435-4D865B389FE4}" srcOrd="0" destOrd="0" presId="urn:microsoft.com/office/officeart/2005/8/layout/list1"/>
    <dgm:cxn modelId="{703C1F4E-1CAF-4D41-A633-1F04AA8842AF}" srcId="{7F428EC2-8433-4F1A-883D-254782684809}" destId="{EC881450-E6C5-44D8-A3D0-B3FFE43850E4}" srcOrd="1" destOrd="0" parTransId="{715FA4C2-F555-49F7-958D-484099D5AEF7}" sibTransId="{BB07D55B-AE6A-4CF3-9FA4-4694F37B8363}"/>
    <dgm:cxn modelId="{5DF45349-1347-4E08-8E9B-86AE7052DCA7}" type="presOf" srcId="{F1911B2F-6A42-4322-962F-FD6D91FAC5E5}" destId="{6DD3F6B6-02EC-4DEF-BF64-5F3F0A657EAC}" srcOrd="1" destOrd="0" presId="urn:microsoft.com/office/officeart/2005/8/layout/list1"/>
    <dgm:cxn modelId="{2678359B-77B1-41A2-BF11-1C2A41D77973}" type="presOf" srcId="{F1911B2F-6A42-4322-962F-FD6D91FAC5E5}" destId="{A11D8424-081E-4C81-BD78-C4C3B2DF0CF4}" srcOrd="0" destOrd="0" presId="urn:microsoft.com/office/officeart/2005/8/layout/list1"/>
    <dgm:cxn modelId="{EEE89A31-4E3C-48E6-A623-D2A60DA31EB2}" srcId="{7F428EC2-8433-4F1A-883D-254782684809}" destId="{F1911B2F-6A42-4322-962F-FD6D91FAC5E5}" srcOrd="2" destOrd="0" parTransId="{D06C6629-659E-4E64-9675-82FD86C91F37}" sibTransId="{684CB009-8D56-4EF2-9F63-CCF36565B8F8}"/>
    <dgm:cxn modelId="{0CBCD0CE-4783-41C6-BF94-4D60C8BAE8E8}" srcId="{7F428EC2-8433-4F1A-883D-254782684809}" destId="{DA8861C4-F4AB-4D46-A620-1E32876801FE}" srcOrd="3" destOrd="0" parTransId="{3795897B-C236-4F24-A1B9-89AE9F6126D5}" sibTransId="{102B1087-A91E-41A3-BB94-C0A404311D99}"/>
    <dgm:cxn modelId="{E5796499-C47A-4580-8B49-C1D1FB2E2045}" type="presOf" srcId="{DA8861C4-F4AB-4D46-A620-1E32876801FE}" destId="{2EAB0F0B-EF8D-4A37-918E-72623A5908D0}" srcOrd="0" destOrd="0" presId="urn:microsoft.com/office/officeart/2005/8/layout/list1"/>
    <dgm:cxn modelId="{19FAB007-A0FF-4FEF-82B9-037A2E0DA4EB}" srcId="{DA8861C4-F4AB-4D46-A620-1E32876801FE}" destId="{80DAA1B4-3930-4E71-987E-0B84317C21C1}" srcOrd="0" destOrd="0" parTransId="{2E2D7F38-3C69-47EE-A576-D2D1CBB4067B}" sibTransId="{D2EDB6B3-644F-4B68-BA39-1B7634936754}"/>
    <dgm:cxn modelId="{64450C3F-CCC0-45D7-8B6A-FC910C07D5DC}" type="presOf" srcId="{EC881450-E6C5-44D8-A3D0-B3FFE43850E4}" destId="{F3167BEE-2346-4054-B9FD-BC213284EAB3}" srcOrd="0" destOrd="0" presId="urn:microsoft.com/office/officeart/2005/8/layout/list1"/>
    <dgm:cxn modelId="{424AD789-9F6F-4F90-9512-831593D12381}" type="presOf" srcId="{7F428EC2-8433-4F1A-883D-254782684809}" destId="{8A1F03C6-29AF-4C23-8BC9-41C5B80B124A}" srcOrd="0" destOrd="0" presId="urn:microsoft.com/office/officeart/2005/8/layout/list1"/>
    <dgm:cxn modelId="{3B84F9DB-9039-4FB2-88F4-D21F8ED5FE98}" type="presOf" srcId="{8FC4A6EA-16DE-4457-995D-283F020F86FC}" destId="{B66DED54-6711-4221-8E2E-40DAD0F0F7A6}" srcOrd="0" destOrd="0" presId="urn:microsoft.com/office/officeart/2005/8/layout/list1"/>
    <dgm:cxn modelId="{60C86F8E-DDA7-45A3-93D7-7350D2428C60}" srcId="{7F428EC2-8433-4F1A-883D-254782684809}" destId="{8FC4A6EA-16DE-4457-995D-283F020F86FC}" srcOrd="0" destOrd="0" parTransId="{ED9CBB54-36F0-4392-8EF8-880649FEA5CC}" sibTransId="{15F941C9-1E7B-483F-AEB7-A0814A6D41D2}"/>
    <dgm:cxn modelId="{14AD1ACC-8A8C-43D1-9ABD-880AF0596850}" type="presOf" srcId="{8FC4A6EA-16DE-4457-995D-283F020F86FC}" destId="{103467E1-1A1A-4222-923F-50EF122CEF88}" srcOrd="1" destOrd="0" presId="urn:microsoft.com/office/officeart/2005/8/layout/list1"/>
    <dgm:cxn modelId="{9F3BFBE2-BE86-4B4F-9734-0F2DBCA10D9D}" type="presParOf" srcId="{8A1F03C6-29AF-4C23-8BC9-41C5B80B124A}" destId="{3B36DE64-3188-4DE8-82DC-8088559040FB}" srcOrd="0" destOrd="0" presId="urn:microsoft.com/office/officeart/2005/8/layout/list1"/>
    <dgm:cxn modelId="{F3E0C7AA-EC4C-43D8-B583-70D1A25FBAC5}" type="presParOf" srcId="{3B36DE64-3188-4DE8-82DC-8088559040FB}" destId="{B66DED54-6711-4221-8E2E-40DAD0F0F7A6}" srcOrd="0" destOrd="0" presId="urn:microsoft.com/office/officeart/2005/8/layout/list1"/>
    <dgm:cxn modelId="{D80FE872-1834-4C81-ADC1-BBBF8A12A61C}" type="presParOf" srcId="{3B36DE64-3188-4DE8-82DC-8088559040FB}" destId="{103467E1-1A1A-4222-923F-50EF122CEF88}" srcOrd="1" destOrd="0" presId="urn:microsoft.com/office/officeart/2005/8/layout/list1"/>
    <dgm:cxn modelId="{8EE46E3E-454B-4B75-A106-4EBDFAA6E2A6}" type="presParOf" srcId="{8A1F03C6-29AF-4C23-8BC9-41C5B80B124A}" destId="{42A2DE4D-F2F6-43A8-B296-33635E956168}" srcOrd="1" destOrd="0" presId="urn:microsoft.com/office/officeart/2005/8/layout/list1"/>
    <dgm:cxn modelId="{43DFAE82-4673-48E0-AC8F-850CB3BED0FF}" type="presParOf" srcId="{8A1F03C6-29AF-4C23-8BC9-41C5B80B124A}" destId="{EEC6F62D-930D-4D44-AF8E-BBBD69453E1C}" srcOrd="2" destOrd="0" presId="urn:microsoft.com/office/officeart/2005/8/layout/list1"/>
    <dgm:cxn modelId="{B7EB1505-BE85-47CD-89A5-B2E1E9FBD0C5}" type="presParOf" srcId="{8A1F03C6-29AF-4C23-8BC9-41C5B80B124A}" destId="{9CC628CC-CA90-4538-AF58-C6CC26D8B7F6}" srcOrd="3" destOrd="0" presId="urn:microsoft.com/office/officeart/2005/8/layout/list1"/>
    <dgm:cxn modelId="{CC65A7F6-8107-4441-8C21-6BF52F969B5B}" type="presParOf" srcId="{8A1F03C6-29AF-4C23-8BC9-41C5B80B124A}" destId="{7BB02394-8136-4E26-9286-FC4A713024CA}" srcOrd="4" destOrd="0" presId="urn:microsoft.com/office/officeart/2005/8/layout/list1"/>
    <dgm:cxn modelId="{E17EC479-8D11-4DBB-8B1C-EB9041EB425D}" type="presParOf" srcId="{7BB02394-8136-4E26-9286-FC4A713024CA}" destId="{F3167BEE-2346-4054-B9FD-BC213284EAB3}" srcOrd="0" destOrd="0" presId="urn:microsoft.com/office/officeart/2005/8/layout/list1"/>
    <dgm:cxn modelId="{574E1233-3410-49A1-ACB6-C5C9C71AF221}" type="presParOf" srcId="{7BB02394-8136-4E26-9286-FC4A713024CA}" destId="{97DBD09F-8F62-420F-87E5-5BF1AB7698A4}" srcOrd="1" destOrd="0" presId="urn:microsoft.com/office/officeart/2005/8/layout/list1"/>
    <dgm:cxn modelId="{E720FEE6-DB37-477E-84A1-B85E4AF4C816}" type="presParOf" srcId="{8A1F03C6-29AF-4C23-8BC9-41C5B80B124A}" destId="{573875F9-26E7-415F-ADEF-4760D08BB6CA}" srcOrd="5" destOrd="0" presId="urn:microsoft.com/office/officeart/2005/8/layout/list1"/>
    <dgm:cxn modelId="{C032ED56-E1A3-4DF4-9448-292AE307820D}" type="presParOf" srcId="{8A1F03C6-29AF-4C23-8BC9-41C5B80B124A}" destId="{B3E05579-4E3E-412E-A060-BD76127E3B23}" srcOrd="6" destOrd="0" presId="urn:microsoft.com/office/officeart/2005/8/layout/list1"/>
    <dgm:cxn modelId="{FE12DF88-D1F7-4109-B5B9-2CF10DC57967}" type="presParOf" srcId="{8A1F03C6-29AF-4C23-8BC9-41C5B80B124A}" destId="{A3662BB2-1204-4A9B-91E3-3DDFF2125E60}" srcOrd="7" destOrd="0" presId="urn:microsoft.com/office/officeart/2005/8/layout/list1"/>
    <dgm:cxn modelId="{048E9451-C45C-4D52-B535-A82B3F8CE885}" type="presParOf" srcId="{8A1F03C6-29AF-4C23-8BC9-41C5B80B124A}" destId="{D9509D86-D4A4-48BA-8D89-7BFDC073C610}" srcOrd="8" destOrd="0" presId="urn:microsoft.com/office/officeart/2005/8/layout/list1"/>
    <dgm:cxn modelId="{C17DC102-7FE1-4703-A47A-B568F0791548}" type="presParOf" srcId="{D9509D86-D4A4-48BA-8D89-7BFDC073C610}" destId="{A11D8424-081E-4C81-BD78-C4C3B2DF0CF4}" srcOrd="0" destOrd="0" presId="urn:microsoft.com/office/officeart/2005/8/layout/list1"/>
    <dgm:cxn modelId="{7C588C08-C8AE-4157-A0D9-7EDEDA720AAB}" type="presParOf" srcId="{D9509D86-D4A4-48BA-8D89-7BFDC073C610}" destId="{6DD3F6B6-02EC-4DEF-BF64-5F3F0A657EAC}" srcOrd="1" destOrd="0" presId="urn:microsoft.com/office/officeart/2005/8/layout/list1"/>
    <dgm:cxn modelId="{EFEC8E23-0A5A-4449-8165-5133AAB663E7}" type="presParOf" srcId="{8A1F03C6-29AF-4C23-8BC9-41C5B80B124A}" destId="{DDBBACCB-B459-4D73-891B-A8E9B64121E5}" srcOrd="9" destOrd="0" presId="urn:microsoft.com/office/officeart/2005/8/layout/list1"/>
    <dgm:cxn modelId="{9892E644-44B1-4E8A-8BA6-3B35347A993F}" type="presParOf" srcId="{8A1F03C6-29AF-4C23-8BC9-41C5B80B124A}" destId="{FE92EA28-49A3-4F1A-AC3E-702FFAFBFE40}" srcOrd="10" destOrd="0" presId="urn:microsoft.com/office/officeart/2005/8/layout/list1"/>
    <dgm:cxn modelId="{9982F5E2-E320-4D9F-A443-FAFA3D3F1E3F}" type="presParOf" srcId="{8A1F03C6-29AF-4C23-8BC9-41C5B80B124A}" destId="{70AFBC29-C1BD-4AB5-8355-5B6A9BEC8FF7}" srcOrd="11" destOrd="0" presId="urn:microsoft.com/office/officeart/2005/8/layout/list1"/>
    <dgm:cxn modelId="{2FB6A531-3D9F-4540-91FE-AAB673C7E5B2}" type="presParOf" srcId="{8A1F03C6-29AF-4C23-8BC9-41C5B80B124A}" destId="{2A9E8F75-996F-4AB9-83FA-1A8D1FD4B969}" srcOrd="12" destOrd="0" presId="urn:microsoft.com/office/officeart/2005/8/layout/list1"/>
    <dgm:cxn modelId="{ED5AA601-1742-4D9F-BEB0-22B4F8395BEB}" type="presParOf" srcId="{2A9E8F75-996F-4AB9-83FA-1A8D1FD4B969}" destId="{2EAB0F0B-EF8D-4A37-918E-72623A5908D0}" srcOrd="0" destOrd="0" presId="urn:microsoft.com/office/officeart/2005/8/layout/list1"/>
    <dgm:cxn modelId="{B60F0CE5-B0E4-43B8-B256-A7E87B9B9874}" type="presParOf" srcId="{2A9E8F75-996F-4AB9-83FA-1A8D1FD4B969}" destId="{B63E70FE-BA92-4026-BFFC-1375463C3659}" srcOrd="1" destOrd="0" presId="urn:microsoft.com/office/officeart/2005/8/layout/list1"/>
    <dgm:cxn modelId="{40C71138-3C23-4A64-BFD5-5C42760DE252}" type="presParOf" srcId="{8A1F03C6-29AF-4C23-8BC9-41C5B80B124A}" destId="{64EE0803-6F4A-46AB-9D26-5042ADDA2407}" srcOrd="13" destOrd="0" presId="urn:microsoft.com/office/officeart/2005/8/layout/list1"/>
    <dgm:cxn modelId="{F3AE1D87-A1D8-42F4-92D9-3E2EB34CF718}" type="presParOf" srcId="{8A1F03C6-29AF-4C23-8BC9-41C5B80B124A}" destId="{0ECB584F-4598-43EA-A435-4D865B389FE4}" srcOrd="14"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FB6A8F-71E6-42F4-A8D4-53ACEF56584D}">
      <dsp:nvSpPr>
        <dsp:cNvPr id="0" name=""/>
        <dsp:cNvSpPr/>
      </dsp:nvSpPr>
      <dsp:spPr>
        <a:xfrm>
          <a:off x="0" y="173699"/>
          <a:ext cx="7198311" cy="7956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rtl="0">
            <a:lnSpc>
              <a:spcPct val="90000"/>
            </a:lnSpc>
            <a:spcBef>
              <a:spcPct val="0"/>
            </a:spcBef>
            <a:spcAft>
              <a:spcPct val="35000"/>
            </a:spcAft>
          </a:pPr>
          <a:r>
            <a:rPr lang="en-US" sz="3400" b="1" i="0" kern="1200" smtClean="0"/>
            <a:t>Some Symptoms of IAQ problems</a:t>
          </a:r>
          <a:endParaRPr lang="en-US" sz="3400" kern="1200"/>
        </a:p>
      </dsp:txBody>
      <dsp:txXfrm>
        <a:off x="38838" y="212537"/>
        <a:ext cx="7120635" cy="7179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cdr:x>
      <cdr:y>0.63333</cdr:y>
    </cdr:from>
    <cdr:to>
      <cdr:x>1</cdr:x>
      <cdr:y>1</cdr:y>
    </cdr:to>
    <cdr:sp macro="" textlink="">
      <cdr:nvSpPr>
        <cdr:cNvPr id="2" name="TextBox 1"/>
        <cdr:cNvSpPr txBox="1"/>
      </cdr:nvSpPr>
      <cdr:spPr>
        <a:xfrm xmlns:a="http://schemas.openxmlformats.org/drawingml/2006/main">
          <a:off x="0" y="2895600"/>
          <a:ext cx="7315200" cy="1676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4800" dirty="0" smtClean="0"/>
        </a:p>
        <a:p xmlns:a="http://schemas.openxmlformats.org/drawingml/2006/main">
          <a:r>
            <a:rPr lang="en-US" sz="4000" dirty="0" smtClean="0"/>
            <a:t>			        </a:t>
          </a:r>
          <a:r>
            <a:rPr lang="en-US" sz="3200" i="1" dirty="0" smtClean="0"/>
            <a:t>The ’80/20’ rule</a:t>
          </a:r>
          <a:endParaRPr lang="en-US" sz="3200" i="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B2E072-3F93-4915-9D2A-C97840A8D939}" type="datetimeFigureOut">
              <a:rPr lang="en-US" smtClean="0"/>
              <a:t>6/10/2016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8B34AD-5047-4F22-8263-A077535EF82D}" type="slidenum">
              <a:rPr lang="en-US" smtClean="0"/>
              <a:t>‹#›</a:t>
            </a:fld>
            <a:endParaRPr lang="en-US"/>
          </a:p>
        </p:txBody>
      </p:sp>
    </p:spTree>
    <p:extLst>
      <p:ext uri="{BB962C8B-B14F-4D97-AF65-F5344CB8AC3E}">
        <p14:creationId xmlns:p14="http://schemas.microsoft.com/office/powerpoint/2010/main" val="38506712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CSP </a:t>
            </a:r>
            <a:r>
              <a:rPr lang="en-US" dirty="0" smtClean="0"/>
              <a:t>= Certified Safety Professional  </a:t>
            </a:r>
            <a:r>
              <a:rPr lang="en-US" b="1" dirty="0" smtClean="0"/>
              <a:t> CIEC </a:t>
            </a:r>
            <a:r>
              <a:rPr lang="en-US" dirty="0" smtClean="0"/>
              <a:t>= Certified Indoor Environmental Consultant. </a:t>
            </a:r>
          </a:p>
          <a:p>
            <a:endParaRPr lang="en-US" dirty="0"/>
          </a:p>
        </p:txBody>
      </p:sp>
      <p:sp>
        <p:nvSpPr>
          <p:cNvPr id="4" name="Slide Number Placeholder 3"/>
          <p:cNvSpPr>
            <a:spLocks noGrp="1"/>
          </p:cNvSpPr>
          <p:nvPr>
            <p:ph type="sldNum" sz="quarter" idx="10"/>
          </p:nvPr>
        </p:nvSpPr>
        <p:spPr/>
        <p:txBody>
          <a:bodyPr/>
          <a:lstStyle/>
          <a:p>
            <a:fld id="{698B34AD-5047-4F22-8263-A077535EF82D}" type="slidenum">
              <a:rPr lang="en-US" smtClean="0"/>
              <a:t>1</a:t>
            </a:fld>
            <a:endParaRPr lang="en-US"/>
          </a:p>
        </p:txBody>
      </p:sp>
    </p:spTree>
    <p:extLst>
      <p:ext uri="{BB962C8B-B14F-4D97-AF65-F5344CB8AC3E}">
        <p14:creationId xmlns:p14="http://schemas.microsoft.com/office/powerpoint/2010/main" val="37460718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Dust mites are so small they are not visible to the naked eye. So their waste is even smaller. Insect detritus (waste and dead body parts) is a good source of food for bacteria. You will never get them all, but managing insect pests will contribute to healthy indoor air quality. </a:t>
            </a:r>
            <a:endParaRPr lang="en-US" dirty="0"/>
          </a:p>
        </p:txBody>
      </p:sp>
      <p:sp>
        <p:nvSpPr>
          <p:cNvPr id="4" name="Slide Number Placeholder 3"/>
          <p:cNvSpPr>
            <a:spLocks noGrp="1"/>
          </p:cNvSpPr>
          <p:nvPr>
            <p:ph type="sldNum" sz="quarter" idx="10"/>
          </p:nvPr>
        </p:nvSpPr>
        <p:spPr/>
        <p:txBody>
          <a:bodyPr/>
          <a:lstStyle/>
          <a:p>
            <a:fld id="{698B34AD-5047-4F22-8263-A077535EF82D}" type="slidenum">
              <a:rPr lang="en-US" smtClean="0"/>
              <a:t>10</a:t>
            </a:fld>
            <a:endParaRPr lang="en-US"/>
          </a:p>
        </p:txBody>
      </p:sp>
    </p:spTree>
    <p:extLst>
      <p:ext uri="{BB962C8B-B14F-4D97-AF65-F5344CB8AC3E}">
        <p14:creationId xmlns:p14="http://schemas.microsoft.com/office/powerpoint/2010/main" val="857879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chemicals in the workplace require Safety Data Sheets be accessible to all employees. The SDS will list known hazards, allowable concentrations and possible controls.  Sometimes ‘over cleaning’ becomes a problem for people who may experience reactions to certain chemicals. </a:t>
            </a:r>
            <a:endParaRPr lang="en-US" dirty="0"/>
          </a:p>
        </p:txBody>
      </p:sp>
      <p:sp>
        <p:nvSpPr>
          <p:cNvPr id="4" name="Slide Number Placeholder 3"/>
          <p:cNvSpPr>
            <a:spLocks noGrp="1"/>
          </p:cNvSpPr>
          <p:nvPr>
            <p:ph type="sldNum" sz="quarter" idx="10"/>
          </p:nvPr>
        </p:nvSpPr>
        <p:spPr/>
        <p:txBody>
          <a:bodyPr/>
          <a:lstStyle/>
          <a:p>
            <a:fld id="{698B34AD-5047-4F22-8263-A077535EF82D}" type="slidenum">
              <a:rPr lang="en-US" smtClean="0"/>
              <a:t>11</a:t>
            </a:fld>
            <a:endParaRPr lang="en-US"/>
          </a:p>
        </p:txBody>
      </p:sp>
    </p:spTree>
    <p:extLst>
      <p:ext uri="{BB962C8B-B14F-4D97-AF65-F5344CB8AC3E}">
        <p14:creationId xmlns:p14="http://schemas.microsoft.com/office/powerpoint/2010/main" val="33227634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‘Particulates’ is a plural term for the aggregate of small particles, especially as produced by one source.  Mold spores, drywall or paper dust and soot are all examples of </a:t>
            </a:r>
            <a:r>
              <a:rPr lang="en-US" dirty="0" err="1" smtClean="0"/>
              <a:t>particualtes</a:t>
            </a:r>
            <a:r>
              <a:rPr lang="en-US" dirty="0" smtClean="0"/>
              <a:t>.</a:t>
            </a:r>
          </a:p>
          <a:p>
            <a:r>
              <a:rPr lang="en-US" dirty="0" smtClean="0"/>
              <a:t>.</a:t>
            </a:r>
          </a:p>
          <a:p>
            <a:r>
              <a:rPr lang="en-US" dirty="0" smtClean="0"/>
              <a:t>solid or liquid particles suspended in the atmosphere, especially pollutants. </a:t>
            </a:r>
          </a:p>
          <a:p>
            <a:endParaRPr lang="en-US" dirty="0"/>
          </a:p>
        </p:txBody>
      </p:sp>
      <p:sp>
        <p:nvSpPr>
          <p:cNvPr id="4" name="Slide Number Placeholder 3"/>
          <p:cNvSpPr>
            <a:spLocks noGrp="1"/>
          </p:cNvSpPr>
          <p:nvPr>
            <p:ph type="sldNum" sz="quarter" idx="10"/>
          </p:nvPr>
        </p:nvSpPr>
        <p:spPr/>
        <p:txBody>
          <a:bodyPr/>
          <a:lstStyle/>
          <a:p>
            <a:fld id="{698B34AD-5047-4F22-8263-A077535EF82D}" type="slidenum">
              <a:rPr lang="en-US" smtClean="0"/>
              <a:t>12</a:t>
            </a:fld>
            <a:endParaRPr lang="en-US"/>
          </a:p>
        </p:txBody>
      </p:sp>
    </p:spTree>
    <p:extLst>
      <p:ext uri="{BB962C8B-B14F-4D97-AF65-F5344CB8AC3E}">
        <p14:creationId xmlns:p14="http://schemas.microsoft.com/office/powerpoint/2010/main" val="12508932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Toxic – not a good word for daily usage, as ‘the dose makes the poison’ . The term originally referred to </a:t>
            </a:r>
            <a:r>
              <a:rPr lang="en-US" i="1" dirty="0" smtClean="0"/>
              <a:t>Stachybotyrus </a:t>
            </a:r>
            <a:r>
              <a:rPr lang="en-US" i="1" dirty="0" err="1" smtClean="0"/>
              <a:t>Chartarum</a:t>
            </a:r>
            <a:r>
              <a:rPr lang="en-US" dirty="0" smtClean="0"/>
              <a:t>, a type of mold that is known to cause more health issues than more common types. But the less hazardous varieties can also grow black or green, depending on food source and environmental conditions.  </a:t>
            </a:r>
            <a:endParaRPr lang="en-US" dirty="0"/>
          </a:p>
        </p:txBody>
      </p:sp>
      <p:sp>
        <p:nvSpPr>
          <p:cNvPr id="4" name="Slide Number Placeholder 3"/>
          <p:cNvSpPr>
            <a:spLocks noGrp="1"/>
          </p:cNvSpPr>
          <p:nvPr>
            <p:ph type="sldNum" sz="quarter" idx="10"/>
          </p:nvPr>
        </p:nvSpPr>
        <p:spPr/>
        <p:txBody>
          <a:bodyPr/>
          <a:lstStyle/>
          <a:p>
            <a:fld id="{698B34AD-5047-4F22-8263-A077535EF82D}" type="slidenum">
              <a:rPr lang="en-US" smtClean="0"/>
              <a:t>13</a:t>
            </a:fld>
            <a:endParaRPr lang="en-US"/>
          </a:p>
        </p:txBody>
      </p:sp>
    </p:spTree>
    <p:extLst>
      <p:ext uri="{BB962C8B-B14F-4D97-AF65-F5344CB8AC3E}">
        <p14:creationId xmlns:p14="http://schemas.microsoft.com/office/powerpoint/2010/main" val="1878358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really cannot tell the type of mold just by looking at it, as most are ‘black’, but the toxicity level varies with type and amount. For example,  a person who is allergic to penicillin may get a reaction to </a:t>
            </a:r>
            <a:r>
              <a:rPr lang="en-US" dirty="0" err="1" smtClean="0"/>
              <a:t>penicillium</a:t>
            </a:r>
            <a:r>
              <a:rPr lang="en-US" dirty="0" smtClean="0"/>
              <a:t> when others feel fine. It is best to take a sample and send to the a lab if you can. </a:t>
            </a:r>
            <a:endParaRPr lang="en-US" dirty="0"/>
          </a:p>
        </p:txBody>
      </p:sp>
      <p:sp>
        <p:nvSpPr>
          <p:cNvPr id="4" name="Slide Number Placeholder 3"/>
          <p:cNvSpPr>
            <a:spLocks noGrp="1"/>
          </p:cNvSpPr>
          <p:nvPr>
            <p:ph type="sldNum" sz="quarter" idx="10"/>
          </p:nvPr>
        </p:nvSpPr>
        <p:spPr/>
        <p:txBody>
          <a:bodyPr/>
          <a:lstStyle/>
          <a:p>
            <a:fld id="{698B34AD-5047-4F22-8263-A077535EF82D}" type="slidenum">
              <a:rPr lang="en-US" smtClean="0"/>
              <a:t>14</a:t>
            </a:fld>
            <a:endParaRPr lang="en-US"/>
          </a:p>
        </p:txBody>
      </p:sp>
    </p:spTree>
    <p:extLst>
      <p:ext uri="{BB962C8B-B14F-4D97-AF65-F5344CB8AC3E}">
        <p14:creationId xmlns:p14="http://schemas.microsoft.com/office/powerpoint/2010/main" val="2763099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Water is the main thing. If you ever need to perform mold remediation, remember to identify the source of unwanted moisture, and fix it. Otherwise, the mold will just grow right back again! </a:t>
            </a:r>
            <a:endParaRPr lang="en-US" dirty="0"/>
          </a:p>
        </p:txBody>
      </p:sp>
      <p:sp>
        <p:nvSpPr>
          <p:cNvPr id="4" name="Slide Number Placeholder 3"/>
          <p:cNvSpPr>
            <a:spLocks noGrp="1"/>
          </p:cNvSpPr>
          <p:nvPr>
            <p:ph type="sldNum" sz="quarter" idx="10"/>
          </p:nvPr>
        </p:nvSpPr>
        <p:spPr/>
        <p:txBody>
          <a:bodyPr/>
          <a:lstStyle/>
          <a:p>
            <a:fld id="{698B34AD-5047-4F22-8263-A077535EF82D}" type="slidenum">
              <a:rPr lang="en-US" smtClean="0"/>
              <a:t>15</a:t>
            </a:fld>
            <a:endParaRPr lang="en-US"/>
          </a:p>
        </p:txBody>
      </p:sp>
    </p:spTree>
    <p:extLst>
      <p:ext uri="{BB962C8B-B14F-4D97-AF65-F5344CB8AC3E}">
        <p14:creationId xmlns:p14="http://schemas.microsoft.com/office/powerpoint/2010/main" val="675608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of these can be found inside a modern office building, or nearby outside. </a:t>
            </a:r>
            <a:endParaRPr lang="en-US" dirty="0"/>
          </a:p>
        </p:txBody>
      </p:sp>
      <p:sp>
        <p:nvSpPr>
          <p:cNvPr id="4" name="Slide Number Placeholder 3"/>
          <p:cNvSpPr>
            <a:spLocks noGrp="1"/>
          </p:cNvSpPr>
          <p:nvPr>
            <p:ph type="sldNum" sz="quarter" idx="10"/>
          </p:nvPr>
        </p:nvSpPr>
        <p:spPr/>
        <p:txBody>
          <a:bodyPr/>
          <a:lstStyle/>
          <a:p>
            <a:fld id="{698B34AD-5047-4F22-8263-A077535EF82D}" type="slidenum">
              <a:rPr lang="en-US" smtClean="0"/>
              <a:t>16</a:t>
            </a:fld>
            <a:endParaRPr lang="en-US"/>
          </a:p>
        </p:txBody>
      </p:sp>
    </p:spTree>
    <p:extLst>
      <p:ext uri="{BB962C8B-B14F-4D97-AF65-F5344CB8AC3E}">
        <p14:creationId xmlns:p14="http://schemas.microsoft.com/office/powerpoint/2010/main" val="12035266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dust ?  These days, most office dust is dead human skin cells. If you are still using ‘dry toner’ printing, these also generate a lot of particulate matter into the air.  A high-volume printing operation will mean paper dust, which is good food source for mold if allowed to accumulate.   </a:t>
            </a:r>
            <a:endParaRPr lang="en-US" dirty="0"/>
          </a:p>
        </p:txBody>
      </p:sp>
      <p:sp>
        <p:nvSpPr>
          <p:cNvPr id="4" name="Slide Number Placeholder 3"/>
          <p:cNvSpPr>
            <a:spLocks noGrp="1"/>
          </p:cNvSpPr>
          <p:nvPr>
            <p:ph type="sldNum" sz="quarter" idx="10"/>
          </p:nvPr>
        </p:nvSpPr>
        <p:spPr/>
        <p:txBody>
          <a:bodyPr/>
          <a:lstStyle/>
          <a:p>
            <a:fld id="{698B34AD-5047-4F22-8263-A077535EF82D}" type="slidenum">
              <a:rPr lang="en-US" smtClean="0"/>
              <a:t>17</a:t>
            </a:fld>
            <a:endParaRPr lang="en-US"/>
          </a:p>
        </p:txBody>
      </p:sp>
    </p:spTree>
    <p:extLst>
      <p:ext uri="{BB962C8B-B14F-4D97-AF65-F5344CB8AC3E}">
        <p14:creationId xmlns:p14="http://schemas.microsoft.com/office/powerpoint/2010/main" val="3953496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Frequency depends upon sources. (animal dander, paper dust or even dead skin cells from people.) Change filters as recommended by equipment manufacturer. </a:t>
            </a:r>
          </a:p>
          <a:p>
            <a:endParaRPr lang="en-US" dirty="0" smtClean="0"/>
          </a:p>
          <a:p>
            <a:r>
              <a:rPr lang="en-US" dirty="0" smtClean="0"/>
              <a:t>Vacuum Use HEPA filter or vacuum. </a:t>
            </a:r>
          </a:p>
          <a:p>
            <a:endParaRPr lang="en-US" dirty="0" smtClean="0"/>
          </a:p>
          <a:p>
            <a:r>
              <a:rPr lang="en-US" dirty="0" smtClean="0"/>
              <a:t>Dust once in a while – a damp cloth is probably best. </a:t>
            </a:r>
          </a:p>
          <a:p>
            <a:endParaRPr lang="en-US" dirty="0"/>
          </a:p>
        </p:txBody>
      </p:sp>
      <p:sp>
        <p:nvSpPr>
          <p:cNvPr id="4" name="Slide Number Placeholder 3"/>
          <p:cNvSpPr>
            <a:spLocks noGrp="1"/>
          </p:cNvSpPr>
          <p:nvPr>
            <p:ph type="sldNum" sz="quarter" idx="10"/>
          </p:nvPr>
        </p:nvSpPr>
        <p:spPr/>
        <p:txBody>
          <a:bodyPr/>
          <a:lstStyle/>
          <a:p>
            <a:fld id="{698B34AD-5047-4F22-8263-A077535EF82D}" type="slidenum">
              <a:rPr lang="en-US" smtClean="0"/>
              <a:t>18</a:t>
            </a:fld>
            <a:endParaRPr lang="en-US"/>
          </a:p>
        </p:txBody>
      </p:sp>
    </p:spTree>
    <p:extLst>
      <p:ext uri="{BB962C8B-B14F-4D97-AF65-F5344CB8AC3E}">
        <p14:creationId xmlns:p14="http://schemas.microsoft.com/office/powerpoint/2010/main" val="41465142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you need it?  Just a remember – even the best HEPA vacuum cleaners won’t work if they don’t get taken out of the storage closet at least once a week. </a:t>
            </a:r>
            <a:endParaRPr lang="en-US" dirty="0"/>
          </a:p>
        </p:txBody>
      </p:sp>
      <p:sp>
        <p:nvSpPr>
          <p:cNvPr id="4" name="Slide Number Placeholder 3"/>
          <p:cNvSpPr>
            <a:spLocks noGrp="1"/>
          </p:cNvSpPr>
          <p:nvPr>
            <p:ph type="sldNum" sz="quarter" idx="10"/>
          </p:nvPr>
        </p:nvSpPr>
        <p:spPr/>
        <p:txBody>
          <a:bodyPr/>
          <a:lstStyle/>
          <a:p>
            <a:fld id="{698B34AD-5047-4F22-8263-A077535EF82D}" type="slidenum">
              <a:rPr lang="en-US" smtClean="0"/>
              <a:t>19</a:t>
            </a:fld>
            <a:endParaRPr lang="en-US"/>
          </a:p>
        </p:txBody>
      </p:sp>
    </p:spTree>
    <p:extLst>
      <p:ext uri="{BB962C8B-B14F-4D97-AF65-F5344CB8AC3E}">
        <p14:creationId xmlns:p14="http://schemas.microsoft.com/office/powerpoint/2010/main" val="3094035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Green building  principles and energy conservation are not going away. However they have some disadvantages, of which we need to be aware so they can be managed properly. </a:t>
            </a:r>
          </a:p>
          <a:p>
            <a:endParaRPr lang="en-US" dirty="0"/>
          </a:p>
        </p:txBody>
      </p:sp>
      <p:sp>
        <p:nvSpPr>
          <p:cNvPr id="4" name="Slide Number Placeholder 3"/>
          <p:cNvSpPr>
            <a:spLocks noGrp="1"/>
          </p:cNvSpPr>
          <p:nvPr>
            <p:ph type="sldNum" sz="quarter" idx="10"/>
          </p:nvPr>
        </p:nvSpPr>
        <p:spPr/>
        <p:txBody>
          <a:bodyPr/>
          <a:lstStyle/>
          <a:p>
            <a:fld id="{698B34AD-5047-4F22-8263-A077535EF82D}" type="slidenum">
              <a:rPr lang="en-US" smtClean="0"/>
              <a:t>2</a:t>
            </a:fld>
            <a:endParaRPr lang="en-US"/>
          </a:p>
        </p:txBody>
      </p:sp>
    </p:spTree>
    <p:extLst>
      <p:ext uri="{BB962C8B-B14F-4D97-AF65-F5344CB8AC3E}">
        <p14:creationId xmlns:p14="http://schemas.microsoft.com/office/powerpoint/2010/main" val="39877336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Dracenas</a:t>
            </a:r>
            <a:r>
              <a:rPr lang="en-US" dirty="0" smtClean="0"/>
              <a:t>, spider plants, snake plants  – they can help remove a little bit of benzene and other VOCs, and freshen stale air with oxygen.   Be careful if people bring in house plants from home, as a some plants may be allergenic for other peoples in the area. Plants also require care, and if not cared for properly  they will smell or allow mold growth. So a plant service may be best if there is desire for that ‘fresh’ environment.   </a:t>
            </a:r>
            <a:endParaRPr lang="en-US" dirty="0"/>
          </a:p>
        </p:txBody>
      </p:sp>
      <p:sp>
        <p:nvSpPr>
          <p:cNvPr id="4" name="Slide Number Placeholder 3"/>
          <p:cNvSpPr>
            <a:spLocks noGrp="1"/>
          </p:cNvSpPr>
          <p:nvPr>
            <p:ph type="sldNum" sz="quarter" idx="10"/>
          </p:nvPr>
        </p:nvSpPr>
        <p:spPr/>
        <p:txBody>
          <a:bodyPr/>
          <a:lstStyle/>
          <a:p>
            <a:fld id="{698B34AD-5047-4F22-8263-A077535EF82D}" type="slidenum">
              <a:rPr lang="en-US" smtClean="0"/>
              <a:t>20</a:t>
            </a:fld>
            <a:endParaRPr lang="en-US"/>
          </a:p>
        </p:txBody>
      </p:sp>
    </p:spTree>
    <p:extLst>
      <p:ext uri="{BB962C8B-B14F-4D97-AF65-F5344CB8AC3E}">
        <p14:creationId xmlns:p14="http://schemas.microsoft.com/office/powerpoint/2010/main" val="39879060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Even minor health issues such as odors can disrupt productivity. </a:t>
            </a:r>
            <a:endParaRPr lang="en-US" dirty="0"/>
          </a:p>
        </p:txBody>
      </p:sp>
      <p:sp>
        <p:nvSpPr>
          <p:cNvPr id="4" name="Slide Number Placeholder 3"/>
          <p:cNvSpPr>
            <a:spLocks noGrp="1"/>
          </p:cNvSpPr>
          <p:nvPr>
            <p:ph type="sldNum" sz="quarter" idx="10"/>
          </p:nvPr>
        </p:nvSpPr>
        <p:spPr/>
        <p:txBody>
          <a:bodyPr/>
          <a:lstStyle/>
          <a:p>
            <a:fld id="{698B34AD-5047-4F22-8263-A077535EF82D}" type="slidenum">
              <a:rPr lang="en-US" smtClean="0"/>
              <a:t>21</a:t>
            </a:fld>
            <a:endParaRPr lang="en-US"/>
          </a:p>
        </p:txBody>
      </p:sp>
    </p:spTree>
    <p:extLst>
      <p:ext uri="{BB962C8B-B14F-4D97-AF65-F5344CB8AC3E}">
        <p14:creationId xmlns:p14="http://schemas.microsoft.com/office/powerpoint/2010/main" val="21722853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CO2 issues can be caused by too many people breathing in a space that is not intended for such high occupancy.  Typically, if the indoor concentration is under 1000 ppm, we do not expect  issues. </a:t>
            </a:r>
            <a:endParaRPr lang="en-US" dirty="0"/>
          </a:p>
        </p:txBody>
      </p:sp>
      <p:sp>
        <p:nvSpPr>
          <p:cNvPr id="4" name="Slide Number Placeholder 3"/>
          <p:cNvSpPr>
            <a:spLocks noGrp="1"/>
          </p:cNvSpPr>
          <p:nvPr>
            <p:ph type="sldNum" sz="quarter" idx="10"/>
          </p:nvPr>
        </p:nvSpPr>
        <p:spPr/>
        <p:txBody>
          <a:bodyPr/>
          <a:lstStyle/>
          <a:p>
            <a:fld id="{698B34AD-5047-4F22-8263-A077535EF82D}" type="slidenum">
              <a:rPr lang="en-US" smtClean="0"/>
              <a:t>22</a:t>
            </a:fld>
            <a:endParaRPr lang="en-US"/>
          </a:p>
        </p:txBody>
      </p:sp>
    </p:spTree>
    <p:extLst>
      <p:ext uri="{BB962C8B-B14F-4D97-AF65-F5344CB8AC3E}">
        <p14:creationId xmlns:p14="http://schemas.microsoft.com/office/powerpoint/2010/main" val="5304423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Sometimes EPA  standards and OSHA requirements are different. In the workplace, it’s usually best to follow OSHA first. </a:t>
            </a:r>
            <a:endParaRPr lang="en-US" dirty="0"/>
          </a:p>
        </p:txBody>
      </p:sp>
      <p:sp>
        <p:nvSpPr>
          <p:cNvPr id="4" name="Slide Number Placeholder 3"/>
          <p:cNvSpPr>
            <a:spLocks noGrp="1"/>
          </p:cNvSpPr>
          <p:nvPr>
            <p:ph type="sldNum" sz="quarter" idx="10"/>
          </p:nvPr>
        </p:nvSpPr>
        <p:spPr/>
        <p:txBody>
          <a:bodyPr/>
          <a:lstStyle/>
          <a:p>
            <a:fld id="{698B34AD-5047-4F22-8263-A077535EF82D}" type="slidenum">
              <a:rPr lang="en-US" smtClean="0"/>
              <a:t>23</a:t>
            </a:fld>
            <a:endParaRPr lang="en-US"/>
          </a:p>
        </p:txBody>
      </p:sp>
    </p:spTree>
    <p:extLst>
      <p:ext uri="{BB962C8B-B14F-4D97-AF65-F5344CB8AC3E}">
        <p14:creationId xmlns:p14="http://schemas.microsoft.com/office/powerpoint/2010/main" val="24208134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PEL = Permissible Exposure Limit. </a:t>
            </a:r>
            <a:endParaRPr lang="en-US" dirty="0"/>
          </a:p>
        </p:txBody>
      </p:sp>
      <p:sp>
        <p:nvSpPr>
          <p:cNvPr id="4" name="Slide Number Placeholder 3"/>
          <p:cNvSpPr>
            <a:spLocks noGrp="1"/>
          </p:cNvSpPr>
          <p:nvPr>
            <p:ph type="sldNum" sz="quarter" idx="10"/>
          </p:nvPr>
        </p:nvSpPr>
        <p:spPr/>
        <p:txBody>
          <a:bodyPr/>
          <a:lstStyle/>
          <a:p>
            <a:fld id="{698B34AD-5047-4F22-8263-A077535EF82D}" type="slidenum">
              <a:rPr lang="en-US" smtClean="0"/>
              <a:t>24</a:t>
            </a:fld>
            <a:endParaRPr lang="en-US"/>
          </a:p>
        </p:txBody>
      </p:sp>
    </p:spTree>
    <p:extLst>
      <p:ext uri="{BB962C8B-B14F-4D97-AF65-F5344CB8AC3E}">
        <p14:creationId xmlns:p14="http://schemas.microsoft.com/office/powerpoint/2010/main" val="36496825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not use gasoline or diesel –powered equipment indoors without adequate ventilation. </a:t>
            </a:r>
            <a:endParaRPr lang="en-US" dirty="0"/>
          </a:p>
        </p:txBody>
      </p:sp>
      <p:sp>
        <p:nvSpPr>
          <p:cNvPr id="4" name="Slide Number Placeholder 3"/>
          <p:cNvSpPr>
            <a:spLocks noGrp="1"/>
          </p:cNvSpPr>
          <p:nvPr>
            <p:ph type="sldNum" sz="quarter" idx="10"/>
          </p:nvPr>
        </p:nvSpPr>
        <p:spPr/>
        <p:txBody>
          <a:bodyPr/>
          <a:lstStyle/>
          <a:p>
            <a:fld id="{698B34AD-5047-4F22-8263-A077535EF82D}" type="slidenum">
              <a:rPr lang="en-US" smtClean="0"/>
              <a:t>25</a:t>
            </a:fld>
            <a:endParaRPr lang="en-US"/>
          </a:p>
        </p:txBody>
      </p:sp>
    </p:spTree>
    <p:extLst>
      <p:ext uri="{BB962C8B-B14F-4D97-AF65-F5344CB8AC3E}">
        <p14:creationId xmlns:p14="http://schemas.microsoft.com/office/powerpoint/2010/main" val="29522687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OSHA can enforce IAQ issues via the general duty clause, if they are serious enough. </a:t>
            </a:r>
            <a:endParaRPr lang="en-US" dirty="0"/>
          </a:p>
        </p:txBody>
      </p:sp>
      <p:sp>
        <p:nvSpPr>
          <p:cNvPr id="4" name="Slide Number Placeholder 3"/>
          <p:cNvSpPr>
            <a:spLocks noGrp="1"/>
          </p:cNvSpPr>
          <p:nvPr>
            <p:ph type="sldNum" sz="quarter" idx="10"/>
          </p:nvPr>
        </p:nvSpPr>
        <p:spPr/>
        <p:txBody>
          <a:bodyPr/>
          <a:lstStyle/>
          <a:p>
            <a:fld id="{698B34AD-5047-4F22-8263-A077535EF82D}" type="slidenum">
              <a:rPr lang="en-US" smtClean="0"/>
              <a:t>26</a:t>
            </a:fld>
            <a:endParaRPr lang="en-US"/>
          </a:p>
        </p:txBody>
      </p:sp>
    </p:spTree>
    <p:extLst>
      <p:ext uri="{BB962C8B-B14F-4D97-AF65-F5344CB8AC3E}">
        <p14:creationId xmlns:p14="http://schemas.microsoft.com/office/powerpoint/2010/main" val="7924023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Open Hyperlink :https://www.osha.gov/Publications/3430indoor-air-quality-sm.pdf.   This is available for free. </a:t>
            </a:r>
            <a:endParaRPr lang="en-US" dirty="0"/>
          </a:p>
        </p:txBody>
      </p:sp>
      <p:sp>
        <p:nvSpPr>
          <p:cNvPr id="4" name="Slide Number Placeholder 3"/>
          <p:cNvSpPr>
            <a:spLocks noGrp="1"/>
          </p:cNvSpPr>
          <p:nvPr>
            <p:ph type="sldNum" sz="quarter" idx="10"/>
          </p:nvPr>
        </p:nvSpPr>
        <p:spPr/>
        <p:txBody>
          <a:bodyPr/>
          <a:lstStyle/>
          <a:p>
            <a:fld id="{698B34AD-5047-4F22-8263-A077535EF82D}" type="slidenum">
              <a:rPr lang="en-US" smtClean="0"/>
              <a:t>27</a:t>
            </a:fld>
            <a:endParaRPr lang="en-US"/>
          </a:p>
        </p:txBody>
      </p:sp>
    </p:spTree>
    <p:extLst>
      <p:ext uri="{BB962C8B-B14F-4D97-AF65-F5344CB8AC3E}">
        <p14:creationId xmlns:p14="http://schemas.microsoft.com/office/powerpoint/2010/main" val="1224245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definition of Environmental Tobacco Smoke (ETS)  now includes both cannabis and e-cigs. (‘vaping’) </a:t>
            </a:r>
            <a:endParaRPr lang="en-US" dirty="0"/>
          </a:p>
        </p:txBody>
      </p:sp>
      <p:sp>
        <p:nvSpPr>
          <p:cNvPr id="4" name="Slide Number Placeholder 3"/>
          <p:cNvSpPr>
            <a:spLocks noGrp="1"/>
          </p:cNvSpPr>
          <p:nvPr>
            <p:ph type="sldNum" sz="quarter" idx="10"/>
          </p:nvPr>
        </p:nvSpPr>
        <p:spPr/>
        <p:txBody>
          <a:bodyPr/>
          <a:lstStyle/>
          <a:p>
            <a:fld id="{698B34AD-5047-4F22-8263-A077535EF82D}" type="slidenum">
              <a:rPr lang="en-US" smtClean="0"/>
              <a:t>28</a:t>
            </a:fld>
            <a:endParaRPr lang="en-US"/>
          </a:p>
        </p:txBody>
      </p:sp>
    </p:spTree>
    <p:extLst>
      <p:ext uri="{BB962C8B-B14F-4D97-AF65-F5344CB8AC3E}">
        <p14:creationId xmlns:p14="http://schemas.microsoft.com/office/powerpoint/2010/main" val="28640355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can only shoot for a range rather than exact number, as changing outdoor conditions affect IAQ. If most of the occupants are not complaining, think twice before making any adjustments. </a:t>
            </a:r>
            <a:endParaRPr lang="en-US" dirty="0"/>
          </a:p>
        </p:txBody>
      </p:sp>
      <p:sp>
        <p:nvSpPr>
          <p:cNvPr id="4" name="Slide Number Placeholder 3"/>
          <p:cNvSpPr>
            <a:spLocks noGrp="1"/>
          </p:cNvSpPr>
          <p:nvPr>
            <p:ph type="sldNum" sz="quarter" idx="10"/>
          </p:nvPr>
        </p:nvSpPr>
        <p:spPr/>
        <p:txBody>
          <a:bodyPr/>
          <a:lstStyle/>
          <a:p>
            <a:fld id="{698B34AD-5047-4F22-8263-A077535EF82D}" type="slidenum">
              <a:rPr lang="en-US" smtClean="0"/>
              <a:t>29</a:t>
            </a:fld>
            <a:endParaRPr lang="en-US"/>
          </a:p>
        </p:txBody>
      </p:sp>
    </p:spTree>
    <p:extLst>
      <p:ext uri="{BB962C8B-B14F-4D97-AF65-F5344CB8AC3E}">
        <p14:creationId xmlns:p14="http://schemas.microsoft.com/office/powerpoint/2010/main" val="1029714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have been IAQ problems as long as there have been buildings. </a:t>
            </a:r>
            <a:endParaRPr lang="en-US" dirty="0"/>
          </a:p>
        </p:txBody>
      </p:sp>
      <p:sp>
        <p:nvSpPr>
          <p:cNvPr id="4" name="Slide Number Placeholder 3"/>
          <p:cNvSpPr>
            <a:spLocks noGrp="1"/>
          </p:cNvSpPr>
          <p:nvPr>
            <p:ph type="sldNum" sz="quarter" idx="10"/>
          </p:nvPr>
        </p:nvSpPr>
        <p:spPr/>
        <p:txBody>
          <a:bodyPr/>
          <a:lstStyle/>
          <a:p>
            <a:fld id="{698B34AD-5047-4F22-8263-A077535EF82D}" type="slidenum">
              <a:rPr lang="en-US" smtClean="0"/>
              <a:t>3</a:t>
            </a:fld>
            <a:endParaRPr lang="en-US"/>
          </a:p>
        </p:txBody>
      </p:sp>
    </p:spTree>
    <p:extLst>
      <p:ext uri="{BB962C8B-B14F-4D97-AF65-F5344CB8AC3E}">
        <p14:creationId xmlns:p14="http://schemas.microsoft.com/office/powerpoint/2010/main" val="29071304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has been a huge increase in asthma diagnoses over the past 20 years. Poor IAQ in both home and workplace is believed to contribute significantly to this increase. </a:t>
            </a:r>
            <a:endParaRPr lang="en-US" dirty="0"/>
          </a:p>
        </p:txBody>
      </p:sp>
      <p:sp>
        <p:nvSpPr>
          <p:cNvPr id="4" name="Slide Number Placeholder 3"/>
          <p:cNvSpPr>
            <a:spLocks noGrp="1"/>
          </p:cNvSpPr>
          <p:nvPr>
            <p:ph type="sldNum" sz="quarter" idx="10"/>
          </p:nvPr>
        </p:nvSpPr>
        <p:spPr/>
        <p:txBody>
          <a:bodyPr/>
          <a:lstStyle/>
          <a:p>
            <a:fld id="{698B34AD-5047-4F22-8263-A077535EF82D}" type="slidenum">
              <a:rPr lang="en-US" smtClean="0"/>
              <a:t>30</a:t>
            </a:fld>
            <a:endParaRPr lang="en-US"/>
          </a:p>
        </p:txBody>
      </p:sp>
    </p:spTree>
    <p:extLst>
      <p:ext uri="{BB962C8B-B14F-4D97-AF65-F5344CB8AC3E}">
        <p14:creationId xmlns:p14="http://schemas.microsoft.com/office/powerpoint/2010/main" val="28704562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Building relationships is an important part of managing IAQ. </a:t>
            </a:r>
            <a:endParaRPr lang="en-US" dirty="0"/>
          </a:p>
        </p:txBody>
      </p:sp>
      <p:sp>
        <p:nvSpPr>
          <p:cNvPr id="4" name="Slide Number Placeholder 3"/>
          <p:cNvSpPr>
            <a:spLocks noGrp="1"/>
          </p:cNvSpPr>
          <p:nvPr>
            <p:ph type="sldNum" sz="quarter" idx="10"/>
          </p:nvPr>
        </p:nvSpPr>
        <p:spPr/>
        <p:txBody>
          <a:bodyPr/>
          <a:lstStyle/>
          <a:p>
            <a:fld id="{698B34AD-5047-4F22-8263-A077535EF82D}" type="slidenum">
              <a:rPr lang="en-US" smtClean="0"/>
              <a:t>31</a:t>
            </a:fld>
            <a:endParaRPr lang="en-US"/>
          </a:p>
        </p:txBody>
      </p:sp>
    </p:spTree>
    <p:extLst>
      <p:ext uri="{BB962C8B-B14F-4D97-AF65-F5344CB8AC3E}">
        <p14:creationId xmlns:p14="http://schemas.microsoft.com/office/powerpoint/2010/main" val="22791849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 HIPPAA rules , and be conscientious regarding ADA requirements.  This is why you need teamwork!</a:t>
            </a:r>
            <a:endParaRPr lang="en-US" dirty="0"/>
          </a:p>
        </p:txBody>
      </p:sp>
      <p:sp>
        <p:nvSpPr>
          <p:cNvPr id="4" name="Slide Number Placeholder 3"/>
          <p:cNvSpPr>
            <a:spLocks noGrp="1"/>
          </p:cNvSpPr>
          <p:nvPr>
            <p:ph type="sldNum" sz="quarter" idx="10"/>
          </p:nvPr>
        </p:nvSpPr>
        <p:spPr/>
        <p:txBody>
          <a:bodyPr/>
          <a:lstStyle/>
          <a:p>
            <a:fld id="{698B34AD-5047-4F22-8263-A077535EF82D}" type="slidenum">
              <a:rPr lang="en-US" smtClean="0"/>
              <a:t>32</a:t>
            </a:fld>
            <a:endParaRPr lang="en-US"/>
          </a:p>
        </p:txBody>
      </p:sp>
    </p:spTree>
    <p:extLst>
      <p:ext uri="{BB962C8B-B14F-4D97-AF65-F5344CB8AC3E}">
        <p14:creationId xmlns:p14="http://schemas.microsoft.com/office/powerpoint/2010/main" val="18666542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EPA and CDC (Center for Disease Control) offer guidance on line for free. </a:t>
            </a:r>
            <a:endParaRPr lang="en-US" dirty="0"/>
          </a:p>
        </p:txBody>
      </p:sp>
      <p:sp>
        <p:nvSpPr>
          <p:cNvPr id="4" name="Slide Number Placeholder 3"/>
          <p:cNvSpPr>
            <a:spLocks noGrp="1"/>
          </p:cNvSpPr>
          <p:nvPr>
            <p:ph type="sldNum" sz="quarter" idx="10"/>
          </p:nvPr>
        </p:nvSpPr>
        <p:spPr/>
        <p:txBody>
          <a:bodyPr/>
          <a:lstStyle/>
          <a:p>
            <a:fld id="{698B34AD-5047-4F22-8263-A077535EF82D}" type="slidenum">
              <a:rPr lang="en-US" smtClean="0"/>
              <a:t>33</a:t>
            </a:fld>
            <a:endParaRPr lang="en-US"/>
          </a:p>
        </p:txBody>
      </p:sp>
    </p:spTree>
    <p:extLst>
      <p:ext uri="{BB962C8B-B14F-4D97-AF65-F5344CB8AC3E}">
        <p14:creationId xmlns:p14="http://schemas.microsoft.com/office/powerpoint/2010/main" val="2127602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those who want to dig deeper, here are some great books. </a:t>
            </a:r>
            <a:r>
              <a:rPr lang="en-US" smtClean="0"/>
              <a:t>May’s </a:t>
            </a:r>
            <a:r>
              <a:rPr lang="en-US" dirty="0" smtClean="0"/>
              <a:t>is best for </a:t>
            </a:r>
            <a:r>
              <a:rPr lang="en-US" smtClean="0"/>
              <a:t>the novice. </a:t>
            </a:r>
          </a:p>
          <a:p>
            <a:endParaRPr lang="en-US" dirty="0"/>
          </a:p>
        </p:txBody>
      </p:sp>
      <p:sp>
        <p:nvSpPr>
          <p:cNvPr id="4" name="Slide Number Placeholder 3"/>
          <p:cNvSpPr>
            <a:spLocks noGrp="1"/>
          </p:cNvSpPr>
          <p:nvPr>
            <p:ph type="sldNum" sz="quarter" idx="10"/>
          </p:nvPr>
        </p:nvSpPr>
        <p:spPr/>
        <p:txBody>
          <a:bodyPr/>
          <a:lstStyle/>
          <a:p>
            <a:fld id="{698B34AD-5047-4F22-8263-A077535EF82D}" type="slidenum">
              <a:rPr lang="en-US" smtClean="0"/>
              <a:t>34</a:t>
            </a:fld>
            <a:endParaRPr lang="en-US"/>
          </a:p>
        </p:txBody>
      </p:sp>
    </p:spTree>
    <p:extLst>
      <p:ext uri="{BB962C8B-B14F-4D97-AF65-F5344CB8AC3E}">
        <p14:creationId xmlns:p14="http://schemas.microsoft.com/office/powerpoint/2010/main" val="3111603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Sneezing, scratchy throat, itchy, watery eyes– all go away when person leaves building </a:t>
            </a:r>
          </a:p>
          <a:p>
            <a:endParaRPr lang="en-US" dirty="0"/>
          </a:p>
        </p:txBody>
      </p:sp>
      <p:sp>
        <p:nvSpPr>
          <p:cNvPr id="4" name="Slide Number Placeholder 3"/>
          <p:cNvSpPr>
            <a:spLocks noGrp="1"/>
          </p:cNvSpPr>
          <p:nvPr>
            <p:ph type="sldNum" sz="quarter" idx="10"/>
          </p:nvPr>
        </p:nvSpPr>
        <p:spPr/>
        <p:txBody>
          <a:bodyPr/>
          <a:lstStyle/>
          <a:p>
            <a:fld id="{698B34AD-5047-4F22-8263-A077535EF82D}" type="slidenum">
              <a:rPr lang="en-US" smtClean="0"/>
              <a:t>4</a:t>
            </a:fld>
            <a:endParaRPr lang="en-US"/>
          </a:p>
        </p:txBody>
      </p:sp>
    </p:spTree>
    <p:extLst>
      <p:ext uri="{BB962C8B-B14F-4D97-AF65-F5344CB8AC3E}">
        <p14:creationId xmlns:p14="http://schemas.microsoft.com/office/powerpoint/2010/main" val="2523299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 requires identified specific causes, and they must be related to the particular building or it’s occupancy.  </a:t>
            </a:r>
            <a:endParaRPr lang="en-US" dirty="0"/>
          </a:p>
        </p:txBody>
      </p:sp>
      <p:sp>
        <p:nvSpPr>
          <p:cNvPr id="4" name="Slide Number Placeholder 3"/>
          <p:cNvSpPr>
            <a:spLocks noGrp="1"/>
          </p:cNvSpPr>
          <p:nvPr>
            <p:ph type="sldNum" sz="quarter" idx="10"/>
          </p:nvPr>
        </p:nvSpPr>
        <p:spPr/>
        <p:txBody>
          <a:bodyPr/>
          <a:lstStyle/>
          <a:p>
            <a:fld id="{698B34AD-5047-4F22-8263-A077535EF82D}" type="slidenum">
              <a:rPr lang="en-US" smtClean="0"/>
              <a:t>5</a:t>
            </a:fld>
            <a:endParaRPr lang="en-US"/>
          </a:p>
        </p:txBody>
      </p:sp>
    </p:spTree>
    <p:extLst>
      <p:ext uri="{BB962C8B-B14F-4D97-AF65-F5344CB8AC3E}">
        <p14:creationId xmlns:p14="http://schemas.microsoft.com/office/powerpoint/2010/main" val="3800093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IEQ = Indoor Environmental Quality, of which IAQ – Indoor Air Quality– is a part. </a:t>
            </a:r>
            <a:endParaRPr lang="en-US" dirty="0"/>
          </a:p>
        </p:txBody>
      </p:sp>
      <p:sp>
        <p:nvSpPr>
          <p:cNvPr id="4" name="Slide Number Placeholder 3"/>
          <p:cNvSpPr>
            <a:spLocks noGrp="1"/>
          </p:cNvSpPr>
          <p:nvPr>
            <p:ph type="sldNum" sz="quarter" idx="10"/>
          </p:nvPr>
        </p:nvSpPr>
        <p:spPr/>
        <p:txBody>
          <a:bodyPr/>
          <a:lstStyle/>
          <a:p>
            <a:fld id="{698B34AD-5047-4F22-8263-A077535EF82D}" type="slidenum">
              <a:rPr lang="en-US" smtClean="0"/>
              <a:t>6</a:t>
            </a:fld>
            <a:endParaRPr lang="en-US"/>
          </a:p>
        </p:txBody>
      </p:sp>
    </p:spTree>
    <p:extLst>
      <p:ext uri="{BB962C8B-B14F-4D97-AF65-F5344CB8AC3E}">
        <p14:creationId xmlns:p14="http://schemas.microsoft.com/office/powerpoint/2010/main" val="12840774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Keep in mind, these can be symptoms of many things, such as a common cold or reaction to medicine. Hence, we need to investigate. </a:t>
            </a:r>
            <a:endParaRPr lang="en-US" dirty="0"/>
          </a:p>
        </p:txBody>
      </p:sp>
      <p:sp>
        <p:nvSpPr>
          <p:cNvPr id="4" name="Slide Number Placeholder 3"/>
          <p:cNvSpPr>
            <a:spLocks noGrp="1"/>
          </p:cNvSpPr>
          <p:nvPr>
            <p:ph type="sldNum" sz="quarter" idx="10"/>
          </p:nvPr>
        </p:nvSpPr>
        <p:spPr/>
        <p:txBody>
          <a:bodyPr/>
          <a:lstStyle/>
          <a:p>
            <a:fld id="{698B34AD-5047-4F22-8263-A077535EF82D}" type="slidenum">
              <a:rPr lang="en-US" smtClean="0"/>
              <a:t>7</a:t>
            </a:fld>
            <a:endParaRPr lang="en-US"/>
          </a:p>
        </p:txBody>
      </p:sp>
    </p:spTree>
    <p:extLst>
      <p:ext uri="{BB962C8B-B14F-4D97-AF65-F5344CB8AC3E}">
        <p14:creationId xmlns:p14="http://schemas.microsoft.com/office/powerpoint/2010/main" val="33335944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Grp="1" noRot="1" noChangeAspect="1" noChangeArrowheads="1" noTextEdit="1"/>
          </p:cNvSpPr>
          <p:nvPr>
            <p:ph type="sldImg"/>
          </p:nvPr>
        </p:nvSpPr>
        <p:spPr>
          <a:ln cap="flat"/>
        </p:spPr>
      </p:sp>
      <p:sp>
        <p:nvSpPr>
          <p:cNvPr id="301059" name="Rectangle 3"/>
          <p:cNvSpPr>
            <a:spLocks noGrp="1" noChangeArrowheads="1"/>
          </p:cNvSpPr>
          <p:nvPr>
            <p:ph type="body" idx="1"/>
          </p:nvPr>
        </p:nvSpPr>
        <p:spPr>
          <a:noFill/>
        </p:spPr>
        <p:txBody>
          <a:bodyPr/>
          <a:lstStyle/>
          <a:p>
            <a:r>
              <a:rPr lang="en-US" altLang="en-US" dirty="0" smtClean="0"/>
              <a:t>Check possible sources first. Then engineering. Then find out if people are doing something to cause IAQ problems, (smoking, for example) and lastly determine if sources are being spread throughout the building.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exclusive to each other. Some sources such as mold are biological in nature, but emit toxic chemicals (</a:t>
            </a:r>
            <a:r>
              <a:rPr lang="en-US" dirty="0" err="1" smtClean="0"/>
              <a:t>mycotoxins</a:t>
            </a:r>
            <a:r>
              <a:rPr lang="en-US" dirty="0" smtClean="0"/>
              <a:t>) and can cause physical particulate issues if enough spores get airborne.  </a:t>
            </a:r>
            <a:endParaRPr lang="en-US" dirty="0"/>
          </a:p>
        </p:txBody>
      </p:sp>
      <p:sp>
        <p:nvSpPr>
          <p:cNvPr id="4" name="Slide Number Placeholder 3"/>
          <p:cNvSpPr>
            <a:spLocks noGrp="1"/>
          </p:cNvSpPr>
          <p:nvPr>
            <p:ph type="sldNum" sz="quarter" idx="10"/>
          </p:nvPr>
        </p:nvSpPr>
        <p:spPr/>
        <p:txBody>
          <a:bodyPr/>
          <a:lstStyle/>
          <a:p>
            <a:fld id="{698B34AD-5047-4F22-8263-A077535EF82D}" type="slidenum">
              <a:rPr lang="en-US" smtClean="0"/>
              <a:t>9</a:t>
            </a:fld>
            <a:endParaRPr lang="en-US"/>
          </a:p>
        </p:txBody>
      </p:sp>
    </p:spTree>
    <p:extLst>
      <p:ext uri="{BB962C8B-B14F-4D97-AF65-F5344CB8AC3E}">
        <p14:creationId xmlns:p14="http://schemas.microsoft.com/office/powerpoint/2010/main" val="42829043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72CE2DB-D1EC-48E7-8B47-795D5885D9FD}" type="datetimeFigureOut">
              <a:rPr lang="en-US" smtClean="0"/>
              <a:t>6/10/2016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6BB41A-EA94-4A1A-A984-B717B7BED7D8}" type="slidenum">
              <a:rPr lang="en-US" smtClean="0"/>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2CE2DB-D1EC-48E7-8B47-795D5885D9FD}" type="datetimeFigureOut">
              <a:rPr lang="en-US" smtClean="0"/>
              <a:t>6/10/2016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6BB41A-EA94-4A1A-A984-B717B7BED7D8}"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72CE2DB-D1EC-48E7-8B47-795D5885D9FD}" type="datetimeFigureOut">
              <a:rPr lang="en-US" smtClean="0"/>
              <a:t>6/10/2016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6BB41A-EA94-4A1A-A984-B717B7BED7D8}"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72CE2DB-D1EC-48E7-8B47-795D5885D9FD}" type="datetimeFigureOut">
              <a:rPr lang="en-US" smtClean="0"/>
              <a:t>6/10/2016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6BB41A-EA94-4A1A-A984-B717B7BED7D8}"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2CE2DB-D1EC-48E7-8B47-795D5885D9FD}" type="datetimeFigureOut">
              <a:rPr lang="en-US" smtClean="0"/>
              <a:t>6/10/2016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6BB41A-EA94-4A1A-A984-B717B7BED7D8}"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72CE2DB-D1EC-48E7-8B47-795D5885D9FD}" type="datetimeFigureOut">
              <a:rPr lang="en-US" smtClean="0"/>
              <a:t>6/10/2016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6BB41A-EA94-4A1A-A984-B717B7BED7D8}"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72CE2DB-D1EC-48E7-8B47-795D5885D9FD}" type="datetimeFigureOut">
              <a:rPr lang="en-US" smtClean="0"/>
              <a:t>6/10/2016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6BB41A-EA94-4A1A-A984-B717B7BED7D8}"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72CE2DB-D1EC-48E7-8B47-795D5885D9FD}" type="datetimeFigureOut">
              <a:rPr lang="en-US" smtClean="0"/>
              <a:t>6/10/2016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6BB41A-EA94-4A1A-A984-B717B7BED7D8}"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2CE2DB-D1EC-48E7-8B47-795D5885D9FD}" type="datetimeFigureOut">
              <a:rPr lang="en-US" smtClean="0"/>
              <a:t>6/10/2016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6BB41A-EA94-4A1A-A984-B717B7BED7D8}"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2CE2DB-D1EC-48E7-8B47-795D5885D9FD}" type="datetimeFigureOut">
              <a:rPr lang="en-US" smtClean="0"/>
              <a:t>6/10/2016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6BB41A-EA94-4A1A-A984-B717B7BED7D8}"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2CE2DB-D1EC-48E7-8B47-795D5885D9FD}" type="datetimeFigureOut">
              <a:rPr lang="en-US" smtClean="0"/>
              <a:t>6/10/2016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6BB41A-EA94-4A1A-A984-B717B7BED7D8}" type="slidenum">
              <a:rPr lang="en-US" smtClean="0"/>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572CE2DB-D1EC-48E7-8B47-795D5885D9FD}" type="datetimeFigureOut">
              <a:rPr lang="en-US" smtClean="0"/>
              <a:t>6/10/2016</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A76BB41A-EA94-4A1A-A984-B717B7BED7D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1.jpeg"/><Relationship Id="rId7" Type="http://schemas.openxmlformats.org/officeDocument/2006/relationships/diagramColors" Target="../diagrams/colors2.xml"/><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9.xml.rels><?xml version="1.0" encoding="UTF-8" standalone="yes"?>
<Relationships xmlns="http://schemas.openxmlformats.org/package/2006/relationships"><Relationship Id="rId3" Type="http://schemas.openxmlformats.org/officeDocument/2006/relationships/hyperlink" Target="https://en.wikipedia.org/wiki/Micrometre" TargetMode="External"/><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7.gi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s://www.osha.gov/Publications/3430indoor-air-quality-sm.pdf"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s://www.epa.gov/indoor-air-quality-iaq/introduction-indoor-air-quality" TargetMode="External"/><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66800" y="990600"/>
            <a:ext cx="7162800" cy="2769989"/>
          </a:xfrm>
          <a:prstGeom prst="rect">
            <a:avLst/>
          </a:prstGeom>
          <a:noFill/>
        </p:spPr>
        <p:txBody>
          <a:bodyPr wrap="square" rtlCol="0">
            <a:spAutoFit/>
          </a:bodyPr>
          <a:lstStyle/>
          <a:p>
            <a:r>
              <a:rPr lang="en-US" sz="5400" dirty="0" smtClean="0"/>
              <a:t>Indoor Air Quality </a:t>
            </a:r>
          </a:p>
          <a:p>
            <a:endParaRPr lang="en-US" sz="4000" dirty="0"/>
          </a:p>
          <a:p>
            <a:r>
              <a:rPr lang="en-US" sz="4000" dirty="0" smtClean="0"/>
              <a:t>Basic Management for Healthy  Office Environments </a:t>
            </a:r>
            <a:endParaRPr lang="en-US" sz="4000" dirty="0"/>
          </a:p>
        </p:txBody>
      </p:sp>
      <p:sp>
        <p:nvSpPr>
          <p:cNvPr id="5" name="TextBox 4"/>
          <p:cNvSpPr txBox="1"/>
          <p:nvPr/>
        </p:nvSpPr>
        <p:spPr>
          <a:xfrm>
            <a:off x="4876800" y="5791200"/>
            <a:ext cx="3886200" cy="461665"/>
          </a:xfrm>
          <a:prstGeom prst="rect">
            <a:avLst/>
          </a:prstGeom>
          <a:noFill/>
        </p:spPr>
        <p:txBody>
          <a:bodyPr wrap="square" rtlCol="0">
            <a:spAutoFit/>
          </a:bodyPr>
          <a:lstStyle/>
          <a:p>
            <a:r>
              <a:rPr lang="en-US" sz="2400" dirty="0" smtClean="0"/>
              <a:t>Peter A Shelling CSP CIEC</a:t>
            </a:r>
            <a:endParaRPr lang="en-US" sz="2400" dirty="0"/>
          </a:p>
        </p:txBody>
      </p:sp>
    </p:spTree>
    <p:extLst>
      <p:ext uri="{BB962C8B-B14F-4D97-AF65-F5344CB8AC3E}">
        <p14:creationId xmlns:p14="http://schemas.microsoft.com/office/powerpoint/2010/main" val="40115061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26697" y="304800"/>
            <a:ext cx="5637010" cy="882119"/>
          </a:xfrm>
        </p:spPr>
        <p:txBody>
          <a:bodyPr>
            <a:noAutofit/>
          </a:bodyPr>
          <a:lstStyle/>
          <a:p>
            <a:r>
              <a:rPr lang="en-US" sz="4000" dirty="0" smtClean="0"/>
              <a:t>Biological</a:t>
            </a:r>
            <a:r>
              <a:rPr lang="en-US" sz="3200" dirty="0" smtClean="0"/>
              <a:t> – </a:t>
            </a:r>
          </a:p>
          <a:p>
            <a:r>
              <a:rPr lang="en-US" sz="3200" b="1" i="1" dirty="0" smtClean="0"/>
              <a:t>Sources</a:t>
            </a:r>
            <a:r>
              <a:rPr lang="en-US" sz="3200" dirty="0" smtClean="0"/>
              <a:t> -dust mites, insect detritus, mold, bacteria. </a:t>
            </a:r>
            <a:endParaRPr lang="en-US" sz="3200" dirty="0"/>
          </a:p>
        </p:txBody>
      </p:sp>
      <p:sp>
        <p:nvSpPr>
          <p:cNvPr id="4" name="Rectangle 3"/>
          <p:cNvSpPr/>
          <p:nvPr/>
        </p:nvSpPr>
        <p:spPr>
          <a:xfrm>
            <a:off x="4445202" y="3244334"/>
            <a:ext cx="253596" cy="369332"/>
          </a:xfrm>
          <a:prstGeom prst="rect">
            <a:avLst/>
          </a:prstGeom>
        </p:spPr>
        <p:txBody>
          <a:bodyPr wrap="none">
            <a:spAutoFit/>
          </a:bodyPr>
          <a:lstStyle/>
          <a:p>
            <a:r>
              <a:rPr lang="en-US" dirty="0" smtClean="0"/>
              <a:t> </a:t>
            </a:r>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98798" y="4191000"/>
            <a:ext cx="2369421" cy="155448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44971" y="2744986"/>
            <a:ext cx="2627539" cy="1737360"/>
          </a:xfrm>
          <a:prstGeom prst="rect">
            <a:avLst/>
          </a:prstGeom>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19200" y="2331720"/>
            <a:ext cx="2925771" cy="2194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33600" y="4517712"/>
            <a:ext cx="2971313" cy="2103120"/>
          </a:xfrm>
          <a:prstGeom prst="rect">
            <a:avLst/>
          </a:prstGeom>
        </p:spPr>
      </p:pic>
    </p:spTree>
    <p:extLst>
      <p:ext uri="{BB962C8B-B14F-4D97-AF65-F5344CB8AC3E}">
        <p14:creationId xmlns:p14="http://schemas.microsoft.com/office/powerpoint/2010/main" val="27823323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3000" y="685800"/>
            <a:ext cx="7162800" cy="707886"/>
          </a:xfrm>
          <a:prstGeom prst="rect">
            <a:avLst/>
          </a:prstGeom>
          <a:noFill/>
        </p:spPr>
        <p:txBody>
          <a:bodyPr wrap="square" rtlCol="0">
            <a:spAutoFit/>
          </a:bodyPr>
          <a:lstStyle/>
          <a:p>
            <a:r>
              <a:rPr lang="en-US" sz="4000" dirty="0" smtClean="0"/>
              <a:t>Chemical - </a:t>
            </a:r>
            <a:endParaRPr lang="en-US" sz="4000" dirty="0"/>
          </a:p>
        </p:txBody>
      </p:sp>
      <p:sp>
        <p:nvSpPr>
          <p:cNvPr id="5" name="TextBox 4"/>
          <p:cNvSpPr txBox="1"/>
          <p:nvPr/>
        </p:nvSpPr>
        <p:spPr>
          <a:xfrm>
            <a:off x="1219200" y="1401027"/>
            <a:ext cx="7086600" cy="1077218"/>
          </a:xfrm>
          <a:prstGeom prst="rect">
            <a:avLst/>
          </a:prstGeom>
          <a:noFill/>
        </p:spPr>
        <p:txBody>
          <a:bodyPr wrap="square" rtlCol="0">
            <a:spAutoFit/>
          </a:bodyPr>
          <a:lstStyle/>
          <a:p>
            <a:r>
              <a:rPr lang="en-US" dirty="0" smtClean="0"/>
              <a:t> </a:t>
            </a:r>
            <a:r>
              <a:rPr lang="en-US" sz="3200" i="1" dirty="0" smtClean="0"/>
              <a:t>Sources</a:t>
            </a:r>
            <a:r>
              <a:rPr lang="en-US" sz="3200" dirty="0" smtClean="0"/>
              <a:t> – operations, housekeeping, maintenance. </a:t>
            </a:r>
            <a:endParaRPr lang="en-US" sz="32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8600" y="3276600"/>
            <a:ext cx="3962400" cy="2639568"/>
          </a:xfrm>
          <a:prstGeom prst="rect">
            <a:avLst/>
          </a:prstGeom>
          <a:ln w="28575">
            <a:solidFill>
              <a:schemeClr val="tx1"/>
            </a:solidFill>
          </a:ln>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3727" y="2895600"/>
            <a:ext cx="3444875" cy="2103437"/>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34466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1066800" y="685800"/>
            <a:ext cx="3370894" cy="5166120"/>
          </a:xfrm>
        </p:spPr>
      </p:pic>
      <p:sp>
        <p:nvSpPr>
          <p:cNvPr id="5" name="TextBox 4"/>
          <p:cNvSpPr txBox="1"/>
          <p:nvPr/>
        </p:nvSpPr>
        <p:spPr>
          <a:xfrm>
            <a:off x="4759036" y="1066800"/>
            <a:ext cx="4156364" cy="3231654"/>
          </a:xfrm>
          <a:prstGeom prst="rect">
            <a:avLst/>
          </a:prstGeom>
          <a:noFill/>
        </p:spPr>
        <p:txBody>
          <a:bodyPr wrap="square" rtlCol="0">
            <a:spAutoFit/>
          </a:bodyPr>
          <a:lstStyle/>
          <a:p>
            <a:r>
              <a:rPr lang="en-US" sz="4800" dirty="0" smtClean="0"/>
              <a:t>Physical– </a:t>
            </a:r>
          </a:p>
          <a:p>
            <a:endParaRPr lang="en-US" sz="4800" b="1" i="1" dirty="0"/>
          </a:p>
          <a:p>
            <a:r>
              <a:rPr lang="en-US" sz="3600" b="1" i="1" dirty="0" smtClean="0"/>
              <a:t>Sources </a:t>
            </a:r>
            <a:r>
              <a:rPr lang="en-US" sz="3600" dirty="0" smtClean="0"/>
              <a:t>Particulate matter. (solid, liquid)  </a:t>
            </a:r>
            <a:endParaRPr lang="en-US" sz="3600" dirty="0"/>
          </a:p>
        </p:txBody>
      </p:sp>
    </p:spTree>
    <p:extLst>
      <p:ext uri="{BB962C8B-B14F-4D97-AF65-F5344CB8AC3E}">
        <p14:creationId xmlns:p14="http://schemas.microsoft.com/office/powerpoint/2010/main" val="16044882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469612"/>
            <a:ext cx="7315200" cy="584775"/>
          </a:xfrm>
          <a:prstGeom prst="rect">
            <a:avLst/>
          </a:prstGeom>
          <a:noFill/>
        </p:spPr>
        <p:txBody>
          <a:bodyPr wrap="square" rtlCol="0">
            <a:spAutoFit/>
          </a:bodyPr>
          <a:lstStyle/>
          <a:p>
            <a:r>
              <a:rPr lang="en-US" sz="3200" dirty="0" smtClean="0"/>
              <a:t>What is ‘Black Mold’ or ‘Toxic Mold’ ?</a:t>
            </a:r>
            <a:endParaRPr lang="en-US" sz="3200" dirty="0"/>
          </a:p>
        </p:txBody>
      </p:sp>
      <p:sp>
        <p:nvSpPr>
          <p:cNvPr id="3" name="TextBox 2"/>
          <p:cNvSpPr txBox="1"/>
          <p:nvPr/>
        </p:nvSpPr>
        <p:spPr>
          <a:xfrm>
            <a:off x="211281" y="1925782"/>
            <a:ext cx="7010400" cy="3508653"/>
          </a:xfrm>
          <a:prstGeom prst="rect">
            <a:avLst/>
          </a:prstGeom>
          <a:noFill/>
        </p:spPr>
        <p:txBody>
          <a:bodyPr wrap="square" rtlCol="0">
            <a:spAutoFit/>
          </a:bodyPr>
          <a:lstStyle/>
          <a:p>
            <a:r>
              <a:rPr lang="en-US" sz="3200" dirty="0" smtClean="0"/>
              <a:t>Stachybotyrus</a:t>
            </a:r>
            <a:r>
              <a:rPr lang="en-US" dirty="0" smtClean="0"/>
              <a:t> </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sz="2800" dirty="0" err="1" smtClean="0"/>
              <a:t>Aspergillius</a:t>
            </a:r>
            <a:r>
              <a:rPr lang="en-US" sz="2800" dirty="0" smtClean="0"/>
              <a:t>/</a:t>
            </a:r>
            <a:r>
              <a:rPr lang="en-US" sz="2800" dirty="0" err="1" smtClean="0"/>
              <a:t>Penicillium</a:t>
            </a:r>
            <a:r>
              <a:rPr lang="en-US" dirty="0" smtClean="0"/>
              <a:t> </a:t>
            </a:r>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30734" t="32488" b="23435"/>
          <a:stretch/>
        </p:blipFill>
        <p:spPr>
          <a:xfrm>
            <a:off x="3200400" y="1485548"/>
            <a:ext cx="4598292" cy="2194560"/>
          </a:xfrm>
          <a:prstGeom prst="rect">
            <a:avLst/>
          </a:prstGeom>
          <a:ln w="28575">
            <a:solidFill>
              <a:schemeClr val="tx1"/>
            </a:solidFill>
          </a:ln>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91048" y="4191000"/>
            <a:ext cx="2524990" cy="1645920"/>
          </a:xfrm>
          <a:prstGeom prst="rect">
            <a:avLst/>
          </a:prstGeom>
          <a:ln w="28575">
            <a:solidFill>
              <a:schemeClr val="tx1"/>
            </a:solidFill>
          </a:ln>
        </p:spPr>
      </p:pic>
    </p:spTree>
    <p:extLst>
      <p:ext uri="{BB962C8B-B14F-4D97-AF65-F5344CB8AC3E}">
        <p14:creationId xmlns:p14="http://schemas.microsoft.com/office/powerpoint/2010/main" val="20280794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371600" y="4876800"/>
            <a:ext cx="6096000" cy="707886"/>
          </a:xfrm>
          <a:prstGeom prst="rect">
            <a:avLst/>
          </a:prstGeom>
          <a:noFill/>
        </p:spPr>
        <p:txBody>
          <a:bodyPr wrap="square" rtlCol="0">
            <a:spAutoFit/>
          </a:bodyPr>
          <a:lstStyle/>
          <a:p>
            <a:pPr algn="ctr"/>
            <a:r>
              <a:rPr lang="en-US" sz="4000" dirty="0" smtClean="0"/>
              <a:t>MOLD </a:t>
            </a:r>
            <a:endParaRPr lang="en-US" sz="4000" dirty="0"/>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378527" y="831273"/>
            <a:ext cx="6337884" cy="4753413"/>
          </a:xfrm>
        </p:spPr>
      </p:pic>
    </p:spTree>
    <p:extLst>
      <p:ext uri="{BB962C8B-B14F-4D97-AF65-F5344CB8AC3E}">
        <p14:creationId xmlns:p14="http://schemas.microsoft.com/office/powerpoint/2010/main" val="4802334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336884"/>
            <a:ext cx="6781800" cy="707886"/>
          </a:xfrm>
          <a:prstGeom prst="rect">
            <a:avLst/>
          </a:prstGeom>
          <a:noFill/>
        </p:spPr>
        <p:txBody>
          <a:bodyPr wrap="square" rtlCol="0">
            <a:spAutoFit/>
          </a:bodyPr>
          <a:lstStyle/>
          <a:p>
            <a:pPr algn="ctr"/>
            <a:r>
              <a:rPr lang="en-US" sz="4000" dirty="0" smtClean="0"/>
              <a:t>MOLD </a:t>
            </a:r>
            <a:endParaRPr lang="en-US" sz="4000" dirty="0"/>
          </a:p>
        </p:txBody>
      </p:sp>
      <p:sp>
        <p:nvSpPr>
          <p:cNvPr id="5" name="TextBox 4"/>
          <p:cNvSpPr txBox="1"/>
          <p:nvPr/>
        </p:nvSpPr>
        <p:spPr>
          <a:xfrm>
            <a:off x="914400" y="1600200"/>
            <a:ext cx="7010400" cy="3539430"/>
          </a:xfrm>
          <a:prstGeom prst="rect">
            <a:avLst/>
          </a:prstGeom>
          <a:noFill/>
        </p:spPr>
        <p:txBody>
          <a:bodyPr wrap="square" rtlCol="0">
            <a:spAutoFit/>
          </a:bodyPr>
          <a:lstStyle/>
          <a:p>
            <a:r>
              <a:rPr lang="en-US" sz="3200" dirty="0" smtClean="0"/>
              <a:t>Three things required: </a:t>
            </a:r>
          </a:p>
          <a:p>
            <a:endParaRPr lang="en-US" sz="3200" dirty="0"/>
          </a:p>
          <a:p>
            <a:pPr marL="457200" indent="-457200">
              <a:buFont typeface="Arial" panose="020B0604020202020204" pitchFamily="34" charset="0"/>
              <a:buChar char="•"/>
            </a:pPr>
            <a:r>
              <a:rPr lang="en-US" sz="3200" dirty="0" smtClean="0"/>
              <a:t>Water  </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smtClean="0"/>
              <a:t>Food source</a:t>
            </a:r>
          </a:p>
          <a:p>
            <a:pPr marL="457200" indent="-457200">
              <a:buFont typeface="Arial" panose="020B0604020202020204" pitchFamily="34" charset="0"/>
              <a:buChar char="•"/>
            </a:pPr>
            <a:endParaRPr lang="en-US" sz="3200" dirty="0" smtClean="0"/>
          </a:p>
          <a:p>
            <a:pPr marL="457200" indent="-457200">
              <a:buFont typeface="Arial" panose="020B0604020202020204" pitchFamily="34" charset="0"/>
              <a:buChar char="•"/>
            </a:pPr>
            <a:r>
              <a:rPr lang="en-US" sz="3200" dirty="0" smtClean="0"/>
              <a:t>Temperature</a:t>
            </a:r>
            <a:endParaRPr lang="en-US" sz="32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5400" y="3886200"/>
            <a:ext cx="2438400" cy="18288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8634" y="2286000"/>
            <a:ext cx="1406766" cy="128016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7400" y="5410200"/>
            <a:ext cx="1276350" cy="1247775"/>
          </a:xfrm>
          <a:prstGeom prst="rect">
            <a:avLst/>
          </a:prstGeom>
        </p:spPr>
      </p:pic>
    </p:spTree>
    <p:extLst>
      <p:ext uri="{BB962C8B-B14F-4D97-AF65-F5344CB8AC3E}">
        <p14:creationId xmlns:p14="http://schemas.microsoft.com/office/powerpoint/2010/main" val="26353227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200" y="152400"/>
            <a:ext cx="8636000"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78929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13560" y="609600"/>
            <a:ext cx="5334000" cy="707886"/>
          </a:xfrm>
          <a:prstGeom prst="rect">
            <a:avLst/>
          </a:prstGeom>
          <a:noFill/>
        </p:spPr>
        <p:txBody>
          <a:bodyPr wrap="square" rtlCol="0">
            <a:spAutoFit/>
          </a:bodyPr>
          <a:lstStyle/>
          <a:p>
            <a:pPr algn="ctr"/>
            <a:r>
              <a:rPr lang="en-US" sz="4000" dirty="0" smtClean="0"/>
              <a:t>Physical </a:t>
            </a:r>
            <a:endParaRPr lang="en-US" sz="40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1600203"/>
            <a:ext cx="7132320" cy="4267171"/>
          </a:xfrm>
          <a:prstGeom prst="rect">
            <a:avLst/>
          </a:prstGeom>
          <a:ln w="28575">
            <a:solidFill>
              <a:schemeClr val="tx1"/>
            </a:solidFill>
          </a:ln>
        </p:spPr>
      </p:pic>
    </p:spTree>
    <p:extLst>
      <p:ext uri="{BB962C8B-B14F-4D97-AF65-F5344CB8AC3E}">
        <p14:creationId xmlns:p14="http://schemas.microsoft.com/office/powerpoint/2010/main" val="36805004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5527" y="256811"/>
            <a:ext cx="7620000" cy="1823576"/>
          </a:xfrm>
          <a:prstGeom prst="rect">
            <a:avLst/>
          </a:prstGeom>
          <a:noFill/>
        </p:spPr>
        <p:txBody>
          <a:bodyPr wrap="square" rtlCol="0">
            <a:spAutoFit/>
          </a:bodyPr>
          <a:lstStyle/>
          <a:p>
            <a:r>
              <a:rPr lang="en-US" sz="7200" dirty="0" smtClean="0"/>
              <a:t>	DUST  </a:t>
            </a:r>
          </a:p>
          <a:p>
            <a:pPr defTabSz="1377950">
              <a:lnSpc>
                <a:spcPct val="90000"/>
              </a:lnSpc>
              <a:spcBef>
                <a:spcPct val="0"/>
              </a:spcBef>
              <a:spcAft>
                <a:spcPct val="35000"/>
              </a:spcAft>
            </a:pPr>
            <a:endParaRPr lang="en-US" dirty="0"/>
          </a:p>
          <a:p>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6458" b="18234"/>
          <a:stretch/>
        </p:blipFill>
        <p:spPr>
          <a:xfrm>
            <a:off x="4876800" y="348569"/>
            <a:ext cx="2651760" cy="1731818"/>
          </a:xfrm>
          <a:prstGeom prst="rect">
            <a:avLst/>
          </a:prstGeom>
          <a:ln w="28575">
            <a:solidFill>
              <a:schemeClr val="tx1"/>
            </a:solidFill>
          </a:ln>
        </p:spPr>
      </p:pic>
      <p:graphicFrame>
        <p:nvGraphicFramePr>
          <p:cNvPr id="3" name="Diagram 2"/>
          <p:cNvGraphicFramePr/>
          <p:nvPr>
            <p:extLst>
              <p:ext uri="{D42A27DB-BD31-4B8C-83A1-F6EECF244321}">
                <p14:modId xmlns:p14="http://schemas.microsoft.com/office/powerpoint/2010/main" val="4194571512"/>
              </p:ext>
            </p:extLst>
          </p:nvPr>
        </p:nvGraphicFramePr>
        <p:xfrm>
          <a:off x="304800" y="2438400"/>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573410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29491" y="3581400"/>
            <a:ext cx="8305800" cy="2308324"/>
          </a:xfrm>
          <a:prstGeom prst="rect">
            <a:avLst/>
          </a:prstGeom>
        </p:spPr>
        <p:txBody>
          <a:bodyPr wrap="square">
            <a:spAutoFit/>
          </a:bodyPr>
          <a:lstStyle/>
          <a:p>
            <a:r>
              <a:rPr lang="en-US" sz="3600" dirty="0" smtClean="0"/>
              <a:t>High </a:t>
            </a:r>
            <a:r>
              <a:rPr lang="en-US" sz="3600" dirty="0"/>
              <a:t>– </a:t>
            </a:r>
            <a:r>
              <a:rPr lang="en-US" sz="3600" dirty="0" smtClean="0"/>
              <a:t>Efficiency Particulate Arrestor </a:t>
            </a:r>
            <a:endParaRPr lang="en-US" sz="3600" dirty="0"/>
          </a:p>
          <a:p>
            <a:endParaRPr lang="en-US" sz="3600" dirty="0"/>
          </a:p>
          <a:p>
            <a:r>
              <a:rPr lang="en-US" sz="3600" dirty="0"/>
              <a:t>Removes 99.97% of particles that have a size of 0.3 </a:t>
            </a:r>
            <a:r>
              <a:rPr lang="en-US" sz="3600" dirty="0" smtClean="0">
                <a:hlinkClick r:id="rId3" tooltip="Micrometre"/>
              </a:rPr>
              <a:t>µm</a:t>
            </a:r>
            <a:r>
              <a:rPr lang="en-US" sz="3600" dirty="0" smtClean="0"/>
              <a:t> or larger. </a:t>
            </a:r>
            <a:endParaRPr lang="en-US" sz="3600" dirty="0"/>
          </a:p>
        </p:txBody>
      </p:sp>
      <p:sp>
        <p:nvSpPr>
          <p:cNvPr id="2" name="TextBox 1"/>
          <p:cNvSpPr txBox="1"/>
          <p:nvPr/>
        </p:nvSpPr>
        <p:spPr>
          <a:xfrm>
            <a:off x="845127" y="609600"/>
            <a:ext cx="6477000" cy="923330"/>
          </a:xfrm>
          <a:prstGeom prst="rect">
            <a:avLst/>
          </a:prstGeom>
          <a:noFill/>
        </p:spPr>
        <p:txBody>
          <a:bodyPr wrap="square" rtlCol="0">
            <a:spAutoFit/>
          </a:bodyPr>
          <a:lstStyle/>
          <a:p>
            <a:r>
              <a:rPr lang="en-US" sz="5400" dirty="0"/>
              <a:t>HEPA</a:t>
            </a:r>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9972" t="8686" r="8634" b="14499"/>
          <a:stretch/>
        </p:blipFill>
        <p:spPr>
          <a:xfrm>
            <a:off x="3429000" y="152400"/>
            <a:ext cx="3200400" cy="3020291"/>
          </a:xfrm>
          <a:prstGeom prst="rect">
            <a:avLst/>
          </a:prstGeom>
        </p:spPr>
      </p:pic>
    </p:spTree>
    <p:extLst>
      <p:ext uri="{BB962C8B-B14F-4D97-AF65-F5344CB8AC3E}">
        <p14:creationId xmlns:p14="http://schemas.microsoft.com/office/powerpoint/2010/main" val="33093759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8764" y="529771"/>
            <a:ext cx="8077200" cy="1323439"/>
          </a:xfrm>
          <a:prstGeom prst="rect">
            <a:avLst/>
          </a:prstGeom>
          <a:noFill/>
        </p:spPr>
        <p:txBody>
          <a:bodyPr wrap="square" rtlCol="0">
            <a:spAutoFit/>
          </a:bodyPr>
          <a:lstStyle/>
          <a:p>
            <a:pPr algn="ctr"/>
            <a:r>
              <a:rPr lang="en-US" sz="4000" dirty="0" smtClean="0"/>
              <a:t>Why is Indoor Air Quality (IAQ) a problem now? </a:t>
            </a:r>
            <a:endParaRPr lang="en-US" sz="4000" dirty="0"/>
          </a:p>
        </p:txBody>
      </p:sp>
      <p:sp>
        <p:nvSpPr>
          <p:cNvPr id="5" name="TextBox 4"/>
          <p:cNvSpPr txBox="1"/>
          <p:nvPr/>
        </p:nvSpPr>
        <p:spPr>
          <a:xfrm>
            <a:off x="838200" y="2290741"/>
            <a:ext cx="8001000" cy="1446550"/>
          </a:xfrm>
          <a:prstGeom prst="rect">
            <a:avLst/>
          </a:prstGeom>
          <a:noFill/>
        </p:spPr>
        <p:txBody>
          <a:bodyPr wrap="square" rtlCol="0">
            <a:spAutoFit/>
          </a:bodyPr>
          <a:lstStyle/>
          <a:p>
            <a:pPr marL="342900" indent="-342900">
              <a:buFont typeface="Arial" panose="020B0604020202020204" pitchFamily="34" charset="0"/>
              <a:buChar char="•"/>
            </a:pPr>
            <a:r>
              <a:rPr lang="en-US" sz="3200" dirty="0" smtClean="0"/>
              <a:t>People spend more time indoors than ever before </a:t>
            </a:r>
          </a:p>
          <a:p>
            <a:r>
              <a:rPr lang="en-US" dirty="0" smtClean="0"/>
              <a:t>     </a:t>
            </a:r>
            <a:r>
              <a:rPr lang="en-US" sz="2400" dirty="0" smtClean="0"/>
              <a:t>(90% for most Americans.) </a:t>
            </a:r>
            <a:endParaRPr lang="en-US" sz="2400" dirty="0"/>
          </a:p>
        </p:txBody>
      </p:sp>
      <p:sp>
        <p:nvSpPr>
          <p:cNvPr id="6" name="TextBox 5"/>
          <p:cNvSpPr txBox="1"/>
          <p:nvPr/>
        </p:nvSpPr>
        <p:spPr>
          <a:xfrm>
            <a:off x="803564" y="3810000"/>
            <a:ext cx="7620000" cy="2062103"/>
          </a:xfrm>
          <a:prstGeom prst="rect">
            <a:avLst/>
          </a:prstGeom>
          <a:noFill/>
        </p:spPr>
        <p:txBody>
          <a:bodyPr wrap="square" rtlCol="0">
            <a:spAutoFit/>
          </a:bodyPr>
          <a:lstStyle/>
          <a:p>
            <a:pPr marL="342900" indent="-342900">
              <a:buFont typeface="Arial" panose="020B0604020202020204" pitchFamily="34" charset="0"/>
              <a:buChar char="•"/>
            </a:pPr>
            <a:r>
              <a:rPr lang="en-US" sz="3200" dirty="0" smtClean="0"/>
              <a:t>Building design and materials</a:t>
            </a:r>
          </a:p>
          <a:p>
            <a:pPr marL="342900" indent="-342900">
              <a:buFont typeface="Arial" panose="020B0604020202020204" pitchFamily="34" charset="0"/>
              <a:buChar char="•"/>
            </a:pPr>
            <a:endParaRPr lang="en-US" sz="2400" dirty="0"/>
          </a:p>
          <a:p>
            <a:pPr marL="800100" lvl="1" indent="-342900">
              <a:buFont typeface="Arial" panose="020B0604020202020204" pitchFamily="34" charset="0"/>
              <a:buChar char="•"/>
            </a:pPr>
            <a:r>
              <a:rPr lang="en-US" sz="2400" dirty="0" smtClean="0"/>
              <a:t>Energy efficiency</a:t>
            </a:r>
          </a:p>
          <a:p>
            <a:pPr marL="800100" lvl="1" indent="-342900">
              <a:buFont typeface="Arial" panose="020B0604020202020204" pitchFamily="34" charset="0"/>
              <a:buChar char="•"/>
            </a:pPr>
            <a:r>
              <a:rPr lang="en-US" sz="2400" dirty="0" smtClean="0"/>
              <a:t>‘Green’ building principles</a:t>
            </a:r>
          </a:p>
          <a:p>
            <a:pPr marL="800100" lvl="1" indent="-342900">
              <a:buFont typeface="Arial" panose="020B0604020202020204" pitchFamily="34" charset="0"/>
              <a:buChar char="•"/>
            </a:pPr>
            <a:r>
              <a:rPr lang="en-US" sz="2400" dirty="0" smtClean="0"/>
              <a:t>Cheaper materials   </a:t>
            </a:r>
            <a:endParaRPr lang="en-US" sz="2400" dirty="0"/>
          </a:p>
        </p:txBody>
      </p:sp>
    </p:spTree>
    <p:extLst>
      <p:ext uri="{BB962C8B-B14F-4D97-AF65-F5344CB8AC3E}">
        <p14:creationId xmlns:p14="http://schemas.microsoft.com/office/powerpoint/2010/main" val="3889281179"/>
      </p:ext>
    </p:extLst>
  </p:cSld>
  <p:clrMapOvr>
    <a:masterClrMapping/>
  </p:clrMapOvr>
  <mc:AlternateContent xmlns:mc="http://schemas.openxmlformats.org/markup-compatibility/2006" xmlns:p14="http://schemas.microsoft.com/office/powerpoint/2010/main">
    <mc:Choice Requires="p14">
      <p:transition spd="slow" p14:dur="2000" advTm="1646"/>
    </mc:Choice>
    <mc:Fallback xmlns="">
      <p:transition spd="slow" advTm="1646"/>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5832" t="-202" r="3182" b="6465"/>
          <a:stretch/>
        </p:blipFill>
        <p:spPr>
          <a:xfrm rot="5400000">
            <a:off x="1182831" y="2550969"/>
            <a:ext cx="3702629" cy="2410691"/>
          </a:xfrm>
          <a:prstGeom prst="rect">
            <a:avLst/>
          </a:prstGeom>
          <a:solidFill>
            <a:srgbClr val="000000">
              <a:shade val="95000"/>
            </a:srgbClr>
          </a:solidFill>
          <a:ln w="63500" cap="sq">
            <a:solidFill>
              <a:srgbClr val="000000"/>
            </a:solidFill>
            <a:miter lim="800000"/>
          </a:ln>
          <a:effectLst>
            <a:outerShdw blurRad="254000" dist="190500" dir="2700000" sy="90000" algn="bl" rotWithShape="0">
              <a:srgbClr val="000000">
                <a:alpha val="40000"/>
              </a:srgbClr>
            </a:outerShdw>
          </a:effec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4022059" y="2738958"/>
            <a:ext cx="3749040" cy="2108835"/>
          </a:xfrm>
          <a:prstGeom prst="rect">
            <a:avLst/>
          </a:prstGeom>
          <a:ln w="50800">
            <a:solidFill>
              <a:schemeClr val="tx1"/>
            </a:solidFill>
          </a:ln>
        </p:spPr>
      </p:pic>
      <p:sp>
        <p:nvSpPr>
          <p:cNvPr id="5" name="TextBox 4"/>
          <p:cNvSpPr txBox="1"/>
          <p:nvPr/>
        </p:nvSpPr>
        <p:spPr>
          <a:xfrm>
            <a:off x="1143000" y="457200"/>
            <a:ext cx="6781800" cy="1200329"/>
          </a:xfrm>
          <a:prstGeom prst="rect">
            <a:avLst/>
          </a:prstGeom>
          <a:noFill/>
        </p:spPr>
        <p:txBody>
          <a:bodyPr wrap="square" rtlCol="0">
            <a:spAutoFit/>
          </a:bodyPr>
          <a:lstStyle/>
          <a:p>
            <a:r>
              <a:rPr lang="en-US" sz="3600" dirty="0" smtClean="0"/>
              <a:t>Plants in the office—</a:t>
            </a:r>
          </a:p>
          <a:p>
            <a:r>
              <a:rPr lang="en-US" sz="3600" dirty="0" smtClean="0"/>
              <a:t>Good or bad for IAQ? </a:t>
            </a:r>
            <a:endParaRPr lang="en-US" sz="3600" dirty="0"/>
          </a:p>
        </p:txBody>
      </p:sp>
    </p:spTree>
    <p:extLst>
      <p:ext uri="{BB962C8B-B14F-4D97-AF65-F5344CB8AC3E}">
        <p14:creationId xmlns:p14="http://schemas.microsoft.com/office/powerpoint/2010/main" val="10895031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85800" y="609600"/>
            <a:ext cx="7772400" cy="584775"/>
          </a:xfrm>
          <a:prstGeom prst="rect">
            <a:avLst/>
          </a:prstGeom>
          <a:noFill/>
        </p:spPr>
        <p:txBody>
          <a:bodyPr wrap="square" rtlCol="0">
            <a:spAutoFit/>
          </a:bodyPr>
          <a:lstStyle/>
          <a:p>
            <a:r>
              <a:rPr lang="en-US" sz="3200" dirty="0" smtClean="0"/>
              <a:t>Possible adverse Health effects. </a:t>
            </a:r>
            <a:endParaRPr lang="en-US" sz="3200" dirty="0"/>
          </a:p>
        </p:txBody>
      </p:sp>
      <p:sp>
        <p:nvSpPr>
          <p:cNvPr id="7" name="TextBox 6"/>
          <p:cNvSpPr txBox="1"/>
          <p:nvPr/>
        </p:nvSpPr>
        <p:spPr>
          <a:xfrm>
            <a:off x="1163782" y="1600200"/>
            <a:ext cx="7315200" cy="3539430"/>
          </a:xfrm>
          <a:prstGeom prst="rect">
            <a:avLst/>
          </a:prstGeom>
          <a:noFill/>
        </p:spPr>
        <p:txBody>
          <a:bodyPr wrap="square" rtlCol="0">
            <a:spAutoFit/>
          </a:bodyPr>
          <a:lstStyle/>
          <a:p>
            <a:pPr marL="285750" indent="-285750">
              <a:buFont typeface="Arial" panose="020B0604020202020204" pitchFamily="34" charset="0"/>
              <a:buChar char="•"/>
            </a:pPr>
            <a:r>
              <a:rPr lang="en-US" sz="3200" dirty="0" smtClean="0"/>
              <a:t>Allergies</a:t>
            </a:r>
          </a:p>
          <a:p>
            <a:pPr marL="285750" indent="-285750">
              <a:buFont typeface="Arial" panose="020B0604020202020204" pitchFamily="34" charset="0"/>
              <a:buChar char="•"/>
            </a:pPr>
            <a:r>
              <a:rPr lang="en-US" sz="3200" dirty="0" smtClean="0"/>
              <a:t>Asthma </a:t>
            </a:r>
          </a:p>
          <a:p>
            <a:pPr marL="285750" indent="-285750">
              <a:buFont typeface="Arial" panose="020B0604020202020204" pitchFamily="34" charset="0"/>
              <a:buChar char="•"/>
            </a:pPr>
            <a:r>
              <a:rPr lang="en-US" sz="3200" i="1" dirty="0" smtClean="0"/>
              <a:t>Hyper-sensitivity</a:t>
            </a:r>
            <a:r>
              <a:rPr lang="en-US" sz="3200" dirty="0" smtClean="0"/>
              <a:t> Pneumonitis</a:t>
            </a:r>
          </a:p>
          <a:p>
            <a:pPr marL="285750" indent="-285750">
              <a:buFont typeface="Arial" panose="020B0604020202020204" pitchFamily="34" charset="0"/>
              <a:buChar char="•"/>
            </a:pPr>
            <a:r>
              <a:rPr lang="en-US" sz="3200" dirty="0" smtClean="0"/>
              <a:t>‘Comfort’ issues – itchy, water eyes</a:t>
            </a:r>
          </a:p>
          <a:p>
            <a:pPr marL="285750" indent="-285750">
              <a:buFont typeface="Arial" panose="020B0604020202020204" pitchFamily="34" charset="0"/>
              <a:buChar char="•"/>
            </a:pPr>
            <a:r>
              <a:rPr lang="en-US" sz="3200" dirty="0" smtClean="0"/>
              <a:t>Skin irritation</a:t>
            </a:r>
          </a:p>
          <a:p>
            <a:pPr marL="285750" indent="-285750">
              <a:buFont typeface="Arial" panose="020B0604020202020204" pitchFamily="34" charset="0"/>
              <a:buChar char="•"/>
            </a:pPr>
            <a:r>
              <a:rPr lang="en-US" sz="3200" dirty="0" smtClean="0"/>
              <a:t>Reaction to Volatile Organic Compounds and odors. </a:t>
            </a:r>
            <a:endParaRPr lang="en-US" sz="3200" dirty="0"/>
          </a:p>
        </p:txBody>
      </p:sp>
    </p:spTree>
    <p:extLst>
      <p:ext uri="{BB962C8B-B14F-4D97-AF65-F5344CB8AC3E}">
        <p14:creationId xmlns:p14="http://schemas.microsoft.com/office/powerpoint/2010/main" val="9368716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304800"/>
            <a:ext cx="7696200" cy="707886"/>
          </a:xfrm>
          <a:prstGeom prst="rect">
            <a:avLst/>
          </a:prstGeom>
          <a:noFill/>
        </p:spPr>
        <p:txBody>
          <a:bodyPr wrap="square" rtlCol="0">
            <a:spAutoFit/>
          </a:bodyPr>
          <a:lstStyle/>
          <a:p>
            <a:pPr algn="ctr"/>
            <a:r>
              <a:rPr lang="en-US" sz="4000" dirty="0" smtClean="0"/>
              <a:t>Carbon Dioxide (CO</a:t>
            </a:r>
            <a:r>
              <a:rPr lang="en-US" sz="4000" baseline="30000" dirty="0" smtClean="0"/>
              <a:t>2</a:t>
            </a:r>
            <a:r>
              <a:rPr lang="en-US" sz="4000" dirty="0" smtClean="0"/>
              <a:t>) </a:t>
            </a:r>
            <a:endParaRPr lang="en-US" sz="4000" dirty="0"/>
          </a:p>
        </p:txBody>
      </p:sp>
      <p:sp>
        <p:nvSpPr>
          <p:cNvPr id="5" name="TextBox 4"/>
          <p:cNvSpPr txBox="1"/>
          <p:nvPr/>
        </p:nvSpPr>
        <p:spPr>
          <a:xfrm>
            <a:off x="685800" y="1371600"/>
            <a:ext cx="7620000" cy="3970318"/>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t>Colorless, odorless gas at room temperature. </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smtClean="0"/>
              <a:t>Present in exhaled human breath</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smtClean="0"/>
              <a:t>Combustion by-product</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smtClean="0"/>
              <a:t>Naturally present in unpolluted environment around 300 ppm </a:t>
            </a:r>
            <a:endParaRPr lang="en-US" sz="2800" dirty="0"/>
          </a:p>
        </p:txBody>
      </p:sp>
      <p:pic>
        <p:nvPicPr>
          <p:cNvPr id="3075" name="Picture 3" descr="C:\Users\PSHELLI1\AppData\Local\Microsoft\Windows\Temporary Internet Files\Content.IE5\E1EF6E82\1280px-Carbon_dioxide_3D_ball[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00" y="4825602"/>
            <a:ext cx="2286000" cy="1625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40624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234" t="9491" r="-2234" b="16066"/>
          <a:stretch/>
        </p:blipFill>
        <p:spPr bwMode="auto">
          <a:xfrm>
            <a:off x="96982" y="1394460"/>
            <a:ext cx="8991600" cy="5020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09600" y="381000"/>
            <a:ext cx="6324600" cy="707886"/>
          </a:xfrm>
          <a:prstGeom prst="rect">
            <a:avLst/>
          </a:prstGeom>
          <a:noFill/>
        </p:spPr>
        <p:txBody>
          <a:bodyPr wrap="square" rtlCol="0">
            <a:spAutoFit/>
          </a:bodyPr>
          <a:lstStyle/>
          <a:p>
            <a:r>
              <a:rPr lang="en-US" sz="3200" dirty="0" smtClean="0"/>
              <a:t>     </a:t>
            </a:r>
            <a:r>
              <a:rPr lang="en-US" sz="4000" dirty="0" smtClean="0"/>
              <a:t>US EPA – Clean Air Act</a:t>
            </a:r>
            <a:endParaRPr lang="en-US" sz="4000"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8999" y="114300"/>
            <a:ext cx="1317815" cy="1280160"/>
          </a:xfrm>
          <a:prstGeom prst="rect">
            <a:avLst/>
          </a:prstGeom>
        </p:spPr>
      </p:pic>
    </p:spTree>
    <p:extLst>
      <p:ext uri="{BB962C8B-B14F-4D97-AF65-F5344CB8AC3E}">
        <p14:creationId xmlns:p14="http://schemas.microsoft.com/office/powerpoint/2010/main" val="10829217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457200"/>
            <a:ext cx="7239000" cy="1323439"/>
          </a:xfrm>
          <a:prstGeom prst="rect">
            <a:avLst/>
          </a:prstGeom>
          <a:noFill/>
        </p:spPr>
        <p:txBody>
          <a:bodyPr wrap="square" rtlCol="0">
            <a:spAutoFit/>
          </a:bodyPr>
          <a:lstStyle/>
          <a:p>
            <a:r>
              <a:rPr lang="en-US" sz="4000" dirty="0" smtClean="0"/>
              <a:t>OSHA standards</a:t>
            </a:r>
          </a:p>
          <a:p>
            <a:r>
              <a:rPr lang="en-US" sz="4000" dirty="0" smtClean="0"/>
              <a:t> </a:t>
            </a:r>
            <a:r>
              <a:rPr lang="en-US" sz="3200" dirty="0" smtClean="0"/>
              <a:t>(applies to workplace only) </a:t>
            </a:r>
            <a:endParaRPr lang="en-US" sz="3200" dirty="0"/>
          </a:p>
        </p:txBody>
      </p:sp>
      <p:sp>
        <p:nvSpPr>
          <p:cNvPr id="5" name="TextBox 4"/>
          <p:cNvSpPr txBox="1"/>
          <p:nvPr/>
        </p:nvSpPr>
        <p:spPr>
          <a:xfrm>
            <a:off x="647700" y="1971610"/>
            <a:ext cx="7772400" cy="3970318"/>
          </a:xfrm>
          <a:prstGeom prst="rect">
            <a:avLst/>
          </a:prstGeom>
          <a:noFill/>
        </p:spPr>
        <p:txBody>
          <a:bodyPr wrap="square" rtlCol="0">
            <a:spAutoFit/>
          </a:bodyPr>
          <a:lstStyle/>
          <a:p>
            <a:r>
              <a:rPr lang="en-US" sz="3600" dirty="0" smtClean="0"/>
              <a:t>Carbon Dioxide:  5000 ppm PEL</a:t>
            </a:r>
          </a:p>
          <a:p>
            <a:endParaRPr lang="en-US" sz="3600" dirty="0"/>
          </a:p>
          <a:p>
            <a:r>
              <a:rPr lang="en-US" sz="3600" dirty="0" smtClean="0"/>
              <a:t>Carbon Monoxide:  50 ppm PEL </a:t>
            </a:r>
          </a:p>
          <a:p>
            <a:r>
              <a:rPr lang="en-US" sz="3600" dirty="0" smtClean="0"/>
              <a:t> </a:t>
            </a:r>
          </a:p>
          <a:p>
            <a:r>
              <a:rPr lang="en-US" sz="3600" dirty="0" smtClean="0"/>
              <a:t>VOCs: Various</a:t>
            </a:r>
          </a:p>
          <a:p>
            <a:endParaRPr lang="en-US" sz="3600" dirty="0"/>
          </a:p>
          <a:p>
            <a:r>
              <a:rPr lang="en-US" sz="3600" dirty="0" smtClean="0"/>
              <a:t>Mold : NONE</a:t>
            </a:r>
            <a:endParaRPr lang="en-US" sz="2400" dirty="0"/>
          </a:p>
        </p:txBody>
      </p:sp>
    </p:spTree>
    <p:extLst>
      <p:ext uri="{BB962C8B-B14F-4D97-AF65-F5344CB8AC3E}">
        <p14:creationId xmlns:p14="http://schemas.microsoft.com/office/powerpoint/2010/main" val="8036961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457200"/>
            <a:ext cx="5867400" cy="707886"/>
          </a:xfrm>
          <a:prstGeom prst="rect">
            <a:avLst/>
          </a:prstGeom>
          <a:noFill/>
        </p:spPr>
        <p:txBody>
          <a:bodyPr wrap="square" rtlCol="0">
            <a:spAutoFit/>
          </a:bodyPr>
          <a:lstStyle/>
          <a:p>
            <a:r>
              <a:rPr lang="en-US" sz="4000" dirty="0"/>
              <a:t>Carbon Monoxide (CO)</a:t>
            </a:r>
          </a:p>
        </p:txBody>
      </p:sp>
      <p:sp>
        <p:nvSpPr>
          <p:cNvPr id="3" name="TextBox 2"/>
          <p:cNvSpPr txBox="1"/>
          <p:nvPr/>
        </p:nvSpPr>
        <p:spPr>
          <a:xfrm>
            <a:off x="533400" y="1447800"/>
            <a:ext cx="8153400" cy="4795159"/>
          </a:xfrm>
          <a:prstGeom prst="rect">
            <a:avLst/>
          </a:prstGeom>
          <a:noFill/>
        </p:spPr>
        <p:txBody>
          <a:bodyPr wrap="square" rtlCol="0">
            <a:spAutoFit/>
          </a:bodyPr>
          <a:lstStyle/>
          <a:p>
            <a:pPr marL="914400" lvl="1" indent="-457200">
              <a:lnSpc>
                <a:spcPct val="95000"/>
              </a:lnSpc>
              <a:buClr>
                <a:srgbClr val="000000"/>
              </a:buClr>
              <a:buSzPct val="100000"/>
              <a:buFont typeface="Arial" panose="020B0604020202020204" pitchFamily="34" charset="0"/>
              <a:buChar char="•"/>
            </a:pPr>
            <a:r>
              <a:rPr lang="en-US" sz="3200" dirty="0">
                <a:solidFill>
                  <a:srgbClr val="000000"/>
                </a:solidFill>
              </a:rPr>
              <a:t>Colorless, odorless, tasteless poisonous gas</a:t>
            </a:r>
          </a:p>
          <a:p>
            <a:pPr lvl="1">
              <a:lnSpc>
                <a:spcPct val="95000"/>
              </a:lnSpc>
              <a:buClr>
                <a:srgbClr val="000000"/>
              </a:buClr>
              <a:buSzPct val="100000"/>
              <a:buFontTx/>
              <a:buChar char="•"/>
            </a:pPr>
            <a:endParaRPr lang="en-US" sz="3200" dirty="0"/>
          </a:p>
          <a:p>
            <a:pPr marL="914400" lvl="1" indent="-457200">
              <a:lnSpc>
                <a:spcPct val="95000"/>
              </a:lnSpc>
              <a:buClr>
                <a:srgbClr val="000000"/>
              </a:buClr>
              <a:buSzPct val="100000"/>
              <a:buFont typeface="Arial" panose="020B0604020202020204" pitchFamily="34" charset="0"/>
              <a:buChar char="•"/>
            </a:pPr>
            <a:r>
              <a:rPr lang="en-US" sz="3200" dirty="0">
                <a:solidFill>
                  <a:srgbClr val="000000"/>
                </a:solidFill>
              </a:rPr>
              <a:t>Produced as a by-product of combustion</a:t>
            </a:r>
          </a:p>
          <a:p>
            <a:pPr lvl="1">
              <a:lnSpc>
                <a:spcPct val="95000"/>
              </a:lnSpc>
              <a:buClr>
                <a:srgbClr val="000000"/>
              </a:buClr>
              <a:buSzPct val="100000"/>
              <a:buFontTx/>
              <a:buChar char="•"/>
            </a:pPr>
            <a:endParaRPr lang="en-US" sz="3200" dirty="0"/>
          </a:p>
          <a:p>
            <a:pPr marL="914400" lvl="1" indent="-457200">
              <a:lnSpc>
                <a:spcPct val="95000"/>
              </a:lnSpc>
              <a:buClr>
                <a:srgbClr val="000000"/>
              </a:buClr>
              <a:buSzPct val="100000"/>
              <a:buFont typeface="Arial" panose="020B0604020202020204" pitchFamily="34" charset="0"/>
              <a:buChar char="•"/>
            </a:pPr>
            <a:r>
              <a:rPr lang="en-US" sz="3200" dirty="0">
                <a:solidFill>
                  <a:srgbClr val="000000"/>
                </a:solidFill>
              </a:rPr>
              <a:t>Deprives the body of oxygen by binding to blood hemoglobin and displacing oxygen molecules </a:t>
            </a:r>
          </a:p>
          <a:p>
            <a:endParaRPr lang="en-US" sz="3200" dirty="0"/>
          </a:p>
        </p:txBody>
      </p:sp>
    </p:spTree>
    <p:extLst>
      <p:ext uri="{BB962C8B-B14F-4D97-AF65-F5344CB8AC3E}">
        <p14:creationId xmlns:p14="http://schemas.microsoft.com/office/powerpoint/2010/main" val="23201903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553998"/>
            <a:ext cx="7924800" cy="1107996"/>
          </a:xfrm>
          <a:prstGeom prst="rect">
            <a:avLst/>
          </a:prstGeom>
          <a:noFill/>
        </p:spPr>
        <p:txBody>
          <a:bodyPr wrap="square" rtlCol="0">
            <a:spAutoFit/>
          </a:bodyPr>
          <a:lstStyle/>
          <a:p>
            <a:r>
              <a:rPr lang="en-US" sz="4800" dirty="0"/>
              <a:t>The </a:t>
            </a:r>
            <a:r>
              <a:rPr lang="en-US" sz="4800" dirty="0" smtClean="0"/>
              <a:t>‘General Duty’ </a:t>
            </a:r>
            <a:r>
              <a:rPr lang="en-US" sz="4800" dirty="0"/>
              <a:t>clause</a:t>
            </a:r>
          </a:p>
          <a:p>
            <a:endParaRPr lang="en-US" dirty="0"/>
          </a:p>
        </p:txBody>
      </p:sp>
      <p:sp>
        <p:nvSpPr>
          <p:cNvPr id="3" name="TextBox 2"/>
          <p:cNvSpPr txBox="1"/>
          <p:nvPr/>
        </p:nvSpPr>
        <p:spPr>
          <a:xfrm>
            <a:off x="1066800" y="1717412"/>
            <a:ext cx="7010400" cy="3108543"/>
          </a:xfrm>
          <a:prstGeom prst="rect">
            <a:avLst/>
          </a:prstGeom>
          <a:noFill/>
        </p:spPr>
        <p:txBody>
          <a:bodyPr wrap="square" rtlCol="0">
            <a:spAutoFit/>
          </a:bodyPr>
          <a:lstStyle/>
          <a:p>
            <a:r>
              <a:rPr lang="en-US" sz="2800" dirty="0"/>
              <a:t>29 U.S.C. § 654, 5(a)1: </a:t>
            </a:r>
            <a:endParaRPr lang="en-US" sz="2800" dirty="0" smtClean="0"/>
          </a:p>
          <a:p>
            <a:r>
              <a:rPr lang="en-US" sz="2800" b="1" dirty="0" smtClean="0"/>
              <a:t>“Each </a:t>
            </a:r>
            <a:r>
              <a:rPr lang="en-US" sz="2800" b="1" dirty="0"/>
              <a:t>employer</a:t>
            </a:r>
            <a:r>
              <a:rPr lang="en-US" sz="2800" dirty="0"/>
              <a:t> shall furnish to each of his employees employment and a place of employment which are free from recognized hazards that are causing or are likely to cause death or serious physical harm to his employees."</a:t>
            </a:r>
          </a:p>
        </p:txBody>
      </p:sp>
      <p:pic>
        <p:nvPicPr>
          <p:cNvPr id="3074" name="Picture 2" descr="C:\Users\PSHELLI1\AppData\Local\Microsoft\Windows\Temporary Internet Files\Content.IE5\ULXKFY86\scalesOfJustice[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5105" y="5029200"/>
            <a:ext cx="2050990" cy="1463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20854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876" t="17162" r="23252" b="4266"/>
          <a:stretch/>
        </p:blipFill>
        <p:spPr bwMode="auto">
          <a:xfrm>
            <a:off x="1295400" y="685800"/>
            <a:ext cx="6566015" cy="55917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53231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1695134"/>
            <a:ext cx="7315200" cy="1569660"/>
          </a:xfrm>
          <a:prstGeom prst="rect">
            <a:avLst/>
          </a:prstGeom>
          <a:noFill/>
        </p:spPr>
        <p:txBody>
          <a:bodyPr wrap="square" rtlCol="0">
            <a:spAutoFit/>
          </a:bodyPr>
          <a:lstStyle/>
          <a:p>
            <a:r>
              <a:rPr lang="en-US" sz="3200" dirty="0" smtClean="0"/>
              <a:t>American Society of Heating Refrigeration and Air Conditioning Engineers.</a:t>
            </a:r>
            <a:endParaRPr lang="en-US" sz="3200" dirty="0"/>
          </a:p>
        </p:txBody>
      </p:sp>
      <p:sp>
        <p:nvSpPr>
          <p:cNvPr id="3" name="TextBox 2"/>
          <p:cNvSpPr txBox="1"/>
          <p:nvPr/>
        </p:nvSpPr>
        <p:spPr>
          <a:xfrm>
            <a:off x="1295400" y="609600"/>
            <a:ext cx="5943600" cy="830997"/>
          </a:xfrm>
          <a:prstGeom prst="rect">
            <a:avLst/>
          </a:prstGeom>
          <a:noFill/>
        </p:spPr>
        <p:txBody>
          <a:bodyPr wrap="square" rtlCol="0">
            <a:spAutoFit/>
          </a:bodyPr>
          <a:lstStyle/>
          <a:p>
            <a:r>
              <a:rPr lang="en-US" sz="4800" dirty="0" smtClean="0"/>
              <a:t>ASHRAE 62.1-2016</a:t>
            </a:r>
            <a:endParaRPr lang="en-US" sz="4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7982" y="3048000"/>
            <a:ext cx="2540000" cy="3289300"/>
          </a:xfrm>
          <a:prstGeom prst="rect">
            <a:avLst/>
          </a:prstGeom>
          <a:ln w="508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8040617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849211637"/>
              </p:ext>
            </p:extLst>
          </p:nvPr>
        </p:nvGraphicFramePr>
        <p:xfrm>
          <a:off x="990600" y="2057400"/>
          <a:ext cx="7315200" cy="4572000"/>
        </p:xfrm>
        <a:graphic>
          <a:graphicData uri="http://schemas.openxmlformats.org/drawingml/2006/chart">
            <c:chart xmlns:c="http://schemas.openxmlformats.org/drawingml/2006/chart" xmlns:r="http://schemas.openxmlformats.org/officeDocument/2006/relationships" r:id="rId3"/>
          </a:graphicData>
        </a:graphic>
      </p:graphicFrame>
      <p:pic>
        <p:nvPicPr>
          <p:cNvPr id="4099" name="Picture 3" descr="C:\Users\PSHELLI1\AppData\Local\Microsoft\Windows\Temporary Internet Files\Content.IE5\52LFQPK1\HappyPC[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400" y="4038600"/>
            <a:ext cx="1623854" cy="146304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PSHELLI1\AppData\Local\Microsoft\Windows\Temporary Internet Files\Content.IE5\ULXKFY86\g0412598[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33600" y="2764819"/>
            <a:ext cx="1188720" cy="105056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39982" y="-228600"/>
            <a:ext cx="9004018" cy="3693319"/>
          </a:xfrm>
          <a:prstGeom prst="rect">
            <a:avLst/>
          </a:prstGeom>
          <a:noFill/>
        </p:spPr>
        <p:txBody>
          <a:bodyPr wrap="square" rtlCol="0">
            <a:spAutoFit/>
          </a:bodyPr>
          <a:lstStyle/>
          <a:p>
            <a:endParaRPr lang="en-US" sz="3200" dirty="0" smtClean="0"/>
          </a:p>
          <a:p>
            <a:r>
              <a:rPr lang="en-US" sz="3200" dirty="0" smtClean="0">
                <a:solidFill>
                  <a:srgbClr val="FF0000"/>
                </a:solidFill>
              </a:rPr>
              <a:t>Thermal Comfort: </a:t>
            </a:r>
            <a:r>
              <a:rPr lang="en-US" sz="3200" dirty="0" smtClean="0"/>
              <a:t>Follow ASHRAE standards:</a:t>
            </a:r>
          </a:p>
          <a:p>
            <a:endParaRPr lang="en-US" sz="2800" dirty="0" smtClean="0">
              <a:solidFill>
                <a:srgbClr val="FF0000"/>
              </a:solidFill>
            </a:endParaRPr>
          </a:p>
          <a:p>
            <a:r>
              <a:rPr lang="en-US" sz="2800" dirty="0" smtClean="0"/>
              <a:t>30-60% Relative Humidity  (RH)</a:t>
            </a:r>
          </a:p>
          <a:p>
            <a:r>
              <a:rPr lang="en-US" sz="2800" dirty="0" smtClean="0"/>
              <a:t>68-76 degrees F°</a:t>
            </a:r>
          </a:p>
          <a:p>
            <a:endParaRPr lang="en-US" sz="2800" dirty="0"/>
          </a:p>
          <a:p>
            <a:endParaRPr lang="en-US" sz="4000" dirty="0" smtClean="0"/>
          </a:p>
          <a:p>
            <a:endParaRPr lang="en-US" dirty="0"/>
          </a:p>
        </p:txBody>
      </p:sp>
    </p:spTree>
    <p:extLst>
      <p:ext uri="{BB962C8B-B14F-4D97-AF65-F5344CB8AC3E}">
        <p14:creationId xmlns:p14="http://schemas.microsoft.com/office/powerpoint/2010/main" val="40749121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94509" y="610612"/>
            <a:ext cx="6858000" cy="3046988"/>
          </a:xfrm>
          <a:prstGeom prst="rect">
            <a:avLst/>
          </a:prstGeom>
          <a:noFill/>
        </p:spPr>
        <p:txBody>
          <a:bodyPr wrap="square" rtlCol="0">
            <a:spAutoFit/>
          </a:bodyPr>
          <a:lstStyle/>
          <a:p>
            <a:r>
              <a:rPr lang="en-US" sz="2800" dirty="0" smtClean="0"/>
              <a:t>“</a:t>
            </a:r>
            <a:r>
              <a:rPr lang="en-US" sz="3200" i="1" dirty="0" smtClean="0"/>
              <a:t>I am persuaded that no common air from without is so unwholesome as the air within a closed room that has been often breathed and not changed”   </a:t>
            </a:r>
          </a:p>
          <a:p>
            <a:r>
              <a:rPr lang="en-US" sz="3200" i="1" dirty="0"/>
              <a:t>	</a:t>
            </a:r>
            <a:r>
              <a:rPr lang="en-US" sz="3200" i="1" dirty="0" smtClean="0"/>
              <a:t>		-Benjamin Franklin</a:t>
            </a:r>
            <a:endParaRPr lang="en-US" sz="3200" i="1"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400" y="3810000"/>
            <a:ext cx="2857500" cy="2819400"/>
          </a:xfrm>
          <a:prstGeom prst="rect">
            <a:avLst/>
          </a:prstGeom>
        </p:spPr>
      </p:pic>
    </p:spTree>
    <p:extLst>
      <p:ext uri="{BB962C8B-B14F-4D97-AF65-F5344CB8AC3E}">
        <p14:creationId xmlns:p14="http://schemas.microsoft.com/office/powerpoint/2010/main" val="13438505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381000"/>
            <a:ext cx="7467600" cy="707886"/>
          </a:xfrm>
          <a:prstGeom prst="rect">
            <a:avLst/>
          </a:prstGeom>
          <a:noFill/>
        </p:spPr>
        <p:txBody>
          <a:bodyPr wrap="square" rtlCol="0">
            <a:spAutoFit/>
          </a:bodyPr>
          <a:lstStyle/>
          <a:p>
            <a:pPr algn="ctr"/>
            <a:r>
              <a:rPr lang="en-US" sz="4000" dirty="0" smtClean="0"/>
              <a:t>IAQ costs for Business </a:t>
            </a:r>
            <a:endParaRPr lang="en-US" sz="40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295400"/>
            <a:ext cx="8229600" cy="4626448"/>
          </a:xfrm>
          <a:prstGeom prst="rect">
            <a:avLst/>
          </a:prstGeom>
        </p:spPr>
      </p:pic>
      <p:sp>
        <p:nvSpPr>
          <p:cNvPr id="4" name="TextBox 3"/>
          <p:cNvSpPr txBox="1"/>
          <p:nvPr/>
        </p:nvSpPr>
        <p:spPr>
          <a:xfrm>
            <a:off x="6019800" y="6437623"/>
            <a:ext cx="3110345" cy="276999"/>
          </a:xfrm>
          <a:prstGeom prst="rect">
            <a:avLst/>
          </a:prstGeom>
          <a:noFill/>
        </p:spPr>
        <p:txBody>
          <a:bodyPr wrap="square" rtlCol="0">
            <a:spAutoFit/>
          </a:bodyPr>
          <a:lstStyle/>
          <a:p>
            <a:r>
              <a:rPr lang="en-US" sz="1200" dirty="0"/>
              <a:t>Source: http</a:t>
            </a:r>
            <a:r>
              <a:rPr lang="en-US" sz="1200" dirty="0" smtClean="0"/>
              <a:t>://www.healthination.com</a:t>
            </a:r>
            <a:endParaRPr lang="en-US" sz="1200" dirty="0"/>
          </a:p>
        </p:txBody>
      </p:sp>
    </p:spTree>
    <p:extLst>
      <p:ext uri="{BB962C8B-B14F-4D97-AF65-F5344CB8AC3E}">
        <p14:creationId xmlns:p14="http://schemas.microsoft.com/office/powerpoint/2010/main" val="19089629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762000"/>
            <a:ext cx="8534400" cy="5016758"/>
          </a:xfrm>
          <a:prstGeom prst="rect">
            <a:avLst/>
          </a:prstGeom>
          <a:noFill/>
        </p:spPr>
        <p:txBody>
          <a:bodyPr wrap="square" rtlCol="0">
            <a:spAutoFit/>
          </a:bodyPr>
          <a:lstStyle/>
          <a:p>
            <a:r>
              <a:rPr lang="en-US" sz="4000" b="1" dirty="0" smtClean="0"/>
              <a:t>Managing IAQ is a ‘team effort</a:t>
            </a:r>
            <a:r>
              <a:rPr lang="en-US" sz="4000" dirty="0" smtClean="0"/>
              <a:t>’ </a:t>
            </a:r>
          </a:p>
          <a:p>
            <a:endParaRPr lang="en-US" dirty="0"/>
          </a:p>
          <a:p>
            <a:r>
              <a:rPr lang="en-US" sz="4000" b="1" dirty="0" smtClean="0"/>
              <a:t>EHS  </a:t>
            </a:r>
          </a:p>
          <a:p>
            <a:r>
              <a:rPr lang="en-US" sz="3200" dirty="0" smtClean="0"/>
              <a:t>Understand laws, standards and safe work practices. </a:t>
            </a:r>
          </a:p>
          <a:p>
            <a:endParaRPr lang="en-US" dirty="0"/>
          </a:p>
          <a:p>
            <a:r>
              <a:rPr lang="en-US" sz="4000" b="1" dirty="0" smtClean="0"/>
              <a:t>Facilities/maintenance: </a:t>
            </a:r>
          </a:p>
          <a:p>
            <a:endParaRPr lang="en-US" dirty="0"/>
          </a:p>
          <a:p>
            <a:r>
              <a:rPr lang="en-US" sz="3200" dirty="0" smtClean="0"/>
              <a:t>Often the first part of the solution, particularly with housekeeping and/or HVAC</a:t>
            </a:r>
            <a:r>
              <a:rPr lang="en-US" dirty="0" smtClean="0"/>
              <a:t>. </a:t>
            </a:r>
          </a:p>
          <a:p>
            <a:endParaRPr lang="en-US" dirty="0"/>
          </a:p>
        </p:txBody>
      </p:sp>
    </p:spTree>
    <p:extLst>
      <p:ext uri="{BB962C8B-B14F-4D97-AF65-F5344CB8AC3E}">
        <p14:creationId xmlns:p14="http://schemas.microsoft.com/office/powerpoint/2010/main" val="39910764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762000"/>
            <a:ext cx="8534400" cy="6063198"/>
          </a:xfrm>
          <a:prstGeom prst="rect">
            <a:avLst/>
          </a:prstGeom>
          <a:noFill/>
        </p:spPr>
        <p:txBody>
          <a:bodyPr wrap="square" rtlCol="0">
            <a:spAutoFit/>
          </a:bodyPr>
          <a:lstStyle/>
          <a:p>
            <a:r>
              <a:rPr lang="en-US" sz="4000" b="1" dirty="0" smtClean="0"/>
              <a:t>Managing IAQ is a ‘team effort’ </a:t>
            </a:r>
          </a:p>
          <a:p>
            <a:endParaRPr lang="en-US" dirty="0"/>
          </a:p>
          <a:p>
            <a:r>
              <a:rPr lang="en-US" dirty="0" smtClean="0"/>
              <a:t> </a:t>
            </a:r>
          </a:p>
          <a:p>
            <a:r>
              <a:rPr lang="en-US" sz="4000" b="1" dirty="0" smtClean="0"/>
              <a:t>Human Resources </a:t>
            </a:r>
            <a:r>
              <a:rPr lang="en-US" sz="4000" dirty="0" smtClean="0"/>
              <a:t>– sometimes the best bet to document or track complaints. </a:t>
            </a:r>
          </a:p>
          <a:p>
            <a:endParaRPr lang="en-US" sz="4000" dirty="0"/>
          </a:p>
          <a:p>
            <a:r>
              <a:rPr lang="en-US" sz="4000" b="1" dirty="0" smtClean="0"/>
              <a:t>Medical staf</a:t>
            </a:r>
            <a:r>
              <a:rPr lang="en-US" sz="4000" dirty="0" smtClean="0"/>
              <a:t>f- help review individual records</a:t>
            </a:r>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5866695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990" t="6964" r="4283" b="4268"/>
          <a:stretch/>
        </p:blipFill>
        <p:spPr bwMode="auto">
          <a:xfrm>
            <a:off x="477038" y="685800"/>
            <a:ext cx="8494723"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09600" y="5560419"/>
            <a:ext cx="7772400" cy="369332"/>
          </a:xfrm>
          <a:prstGeom prst="rect">
            <a:avLst/>
          </a:prstGeom>
          <a:solidFill>
            <a:schemeClr val="bg1"/>
          </a:solidFill>
        </p:spPr>
        <p:txBody>
          <a:bodyPr wrap="square" rtlCol="0">
            <a:spAutoFit/>
          </a:bodyPr>
          <a:lstStyle/>
          <a:p>
            <a:pPr algn="ctr"/>
            <a:r>
              <a:rPr lang="en-US" dirty="0" smtClean="0">
                <a:hlinkClick r:id="rId3"/>
              </a:rPr>
              <a:t>LINK to EPA IAQ page. </a:t>
            </a:r>
            <a:endParaRPr lang="en-US" dirty="0"/>
          </a:p>
        </p:txBody>
      </p:sp>
    </p:spTree>
    <p:extLst>
      <p:ext uri="{BB962C8B-B14F-4D97-AF65-F5344CB8AC3E}">
        <p14:creationId xmlns:p14="http://schemas.microsoft.com/office/powerpoint/2010/main" val="36430782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0" y="533400"/>
            <a:ext cx="7772400" cy="523220"/>
          </a:xfrm>
          <a:prstGeom prst="rect">
            <a:avLst/>
          </a:prstGeom>
          <a:noFill/>
        </p:spPr>
        <p:txBody>
          <a:bodyPr wrap="square" rtlCol="0">
            <a:spAutoFit/>
          </a:bodyPr>
          <a:lstStyle/>
          <a:p>
            <a:r>
              <a:rPr lang="en-US" sz="2800" dirty="0" smtClean="0"/>
              <a:t>Additional sources: </a:t>
            </a:r>
            <a:endParaRPr lang="en-US" sz="2800" dirty="0"/>
          </a:p>
        </p:txBody>
      </p:sp>
      <p:sp>
        <p:nvSpPr>
          <p:cNvPr id="2" name="TextBox 1"/>
          <p:cNvSpPr txBox="1"/>
          <p:nvPr/>
        </p:nvSpPr>
        <p:spPr>
          <a:xfrm>
            <a:off x="762000" y="1524000"/>
            <a:ext cx="7848600" cy="4154984"/>
          </a:xfrm>
          <a:prstGeom prst="rect">
            <a:avLst/>
          </a:prstGeom>
          <a:noFill/>
        </p:spPr>
        <p:txBody>
          <a:bodyPr wrap="square" rtlCol="0">
            <a:spAutoFit/>
          </a:bodyPr>
          <a:lstStyle/>
          <a:p>
            <a:r>
              <a:rPr lang="en-US" sz="2400" dirty="0" smtClean="0"/>
              <a:t>Burroughs, H.E and Hansen,, Shirley : </a:t>
            </a:r>
            <a:r>
              <a:rPr lang="en-US" sz="2400" i="1" u="sng" dirty="0" smtClean="0"/>
              <a:t>Managing Indoor Air Quality </a:t>
            </a:r>
            <a:r>
              <a:rPr lang="en-US" sz="2400" u="sng" dirty="0" smtClean="0"/>
              <a:t>(3</a:t>
            </a:r>
            <a:r>
              <a:rPr lang="en-US" sz="2400" u="sng" baseline="30000" dirty="0" smtClean="0"/>
              <a:t>rd</a:t>
            </a:r>
            <a:r>
              <a:rPr lang="en-US" sz="2400" u="sng" dirty="0" smtClean="0"/>
              <a:t> edition.) </a:t>
            </a:r>
            <a:r>
              <a:rPr lang="en-US" sz="2400" dirty="0" smtClean="0"/>
              <a:t>Fairmount Press, Lilburn, GA 2004</a:t>
            </a:r>
          </a:p>
          <a:p>
            <a:endParaRPr lang="en-US" sz="2400" dirty="0"/>
          </a:p>
          <a:p>
            <a:r>
              <a:rPr lang="en-US" sz="2400" dirty="0" err="1" smtClean="0"/>
              <a:t>Morawska</a:t>
            </a:r>
            <a:r>
              <a:rPr lang="en-US" sz="2400" dirty="0" smtClean="0"/>
              <a:t>, Lidia </a:t>
            </a:r>
            <a:r>
              <a:rPr lang="en-US" sz="2400" dirty="0"/>
              <a:t>and </a:t>
            </a:r>
            <a:r>
              <a:rPr lang="en-US" sz="2400" dirty="0" err="1"/>
              <a:t>Tunga</a:t>
            </a:r>
            <a:r>
              <a:rPr lang="en-US" sz="2400" dirty="0"/>
              <a:t> </a:t>
            </a:r>
            <a:r>
              <a:rPr lang="en-US" sz="2400" dirty="0" err="1"/>
              <a:t>Salthammer</a:t>
            </a:r>
            <a:r>
              <a:rPr lang="en-US" sz="2400" dirty="0"/>
              <a:t> </a:t>
            </a:r>
            <a:r>
              <a:rPr lang="en-US" sz="2400" i="1" u="sng" dirty="0"/>
              <a:t>Indoor </a:t>
            </a:r>
            <a:r>
              <a:rPr lang="en-US" sz="2400" i="1" u="sng" dirty="0" smtClean="0"/>
              <a:t>Environments: </a:t>
            </a:r>
            <a:r>
              <a:rPr lang="en-US" sz="2400" i="1" u="sng" dirty="0"/>
              <a:t>Airborne Particles and </a:t>
            </a:r>
            <a:r>
              <a:rPr lang="en-US" sz="2400" i="1" u="sng" dirty="0" smtClean="0"/>
              <a:t>Dust</a:t>
            </a:r>
            <a:r>
              <a:rPr lang="en-US" sz="2400" i="1" dirty="0" smtClean="0"/>
              <a:t>.  </a:t>
            </a:r>
            <a:r>
              <a:rPr lang="en-US" sz="2400" dirty="0" smtClean="0"/>
              <a:t>Wiley –VCH,  Darmstadt, Germany 2003</a:t>
            </a:r>
          </a:p>
          <a:p>
            <a:endParaRPr lang="en-US" sz="2400" dirty="0"/>
          </a:p>
          <a:p>
            <a:r>
              <a:rPr lang="en-US" sz="2400" dirty="0" smtClean="0"/>
              <a:t>May, Jeffrey C </a:t>
            </a:r>
            <a:r>
              <a:rPr lang="en-US" sz="2400" i="1" u="sng" dirty="0" smtClean="0"/>
              <a:t>My Office is Killing Me :The Sick Building Survival Guide</a:t>
            </a:r>
            <a:r>
              <a:rPr lang="en-US" sz="2400" i="1" dirty="0" smtClean="0"/>
              <a:t>. (2</a:t>
            </a:r>
            <a:r>
              <a:rPr lang="en-US" sz="2400" i="1" baseline="30000" dirty="0" smtClean="0"/>
              <a:t>nd</a:t>
            </a:r>
            <a:r>
              <a:rPr lang="en-US" sz="2400" i="1" dirty="0" smtClean="0"/>
              <a:t> edition) </a:t>
            </a:r>
            <a:r>
              <a:rPr lang="en-US" sz="2400" dirty="0" smtClean="0"/>
              <a:t>Johns Hopkins University Press,  Baltimore, MD 2006</a:t>
            </a:r>
            <a:endParaRPr lang="en-US" sz="2400" dirty="0"/>
          </a:p>
        </p:txBody>
      </p:sp>
    </p:spTree>
    <p:extLst>
      <p:ext uri="{BB962C8B-B14F-4D97-AF65-F5344CB8AC3E}">
        <p14:creationId xmlns:p14="http://schemas.microsoft.com/office/powerpoint/2010/main" val="575916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228600"/>
            <a:ext cx="8077200" cy="1261884"/>
          </a:xfrm>
          <a:prstGeom prst="rect">
            <a:avLst/>
          </a:prstGeom>
          <a:noFill/>
        </p:spPr>
        <p:txBody>
          <a:bodyPr wrap="square" rtlCol="0">
            <a:spAutoFit/>
          </a:bodyPr>
          <a:lstStyle/>
          <a:p>
            <a:r>
              <a:rPr lang="en-US" sz="4000" dirty="0" smtClean="0"/>
              <a:t>Sick Building Syndrome</a:t>
            </a:r>
          </a:p>
          <a:p>
            <a:endParaRPr lang="en-US" dirty="0"/>
          </a:p>
          <a:p>
            <a:endParaRPr lang="en-US" dirty="0" smtClean="0"/>
          </a:p>
        </p:txBody>
      </p:sp>
      <p:sp>
        <p:nvSpPr>
          <p:cNvPr id="3" name="Rectangle 2"/>
          <p:cNvSpPr/>
          <p:nvPr/>
        </p:nvSpPr>
        <p:spPr>
          <a:xfrm>
            <a:off x="367144" y="1397675"/>
            <a:ext cx="8700655" cy="4308872"/>
          </a:xfrm>
          <a:prstGeom prst="rect">
            <a:avLst/>
          </a:prstGeom>
        </p:spPr>
        <p:txBody>
          <a:bodyPr wrap="square">
            <a:spAutoFit/>
          </a:bodyPr>
          <a:lstStyle/>
          <a:p>
            <a:r>
              <a:rPr lang="en-US" sz="2800" dirty="0"/>
              <a:t>sick </a:t>
            </a:r>
            <a:r>
              <a:rPr lang="en-US" sz="2800" dirty="0" err="1"/>
              <a:t>build·ing</a:t>
            </a:r>
            <a:r>
              <a:rPr lang="en-US" sz="2800" dirty="0"/>
              <a:t> </a:t>
            </a:r>
            <a:r>
              <a:rPr lang="en-US" sz="2800" dirty="0" err="1"/>
              <a:t>syn·drome</a:t>
            </a:r>
            <a:endParaRPr lang="en-US" sz="2800" dirty="0"/>
          </a:p>
          <a:p>
            <a:r>
              <a:rPr lang="en-US" sz="2800" i="1" dirty="0" smtClean="0"/>
              <a:t>Noun</a:t>
            </a:r>
          </a:p>
          <a:p>
            <a:endParaRPr lang="en-US" sz="2800" dirty="0"/>
          </a:p>
          <a:p>
            <a:r>
              <a:rPr lang="en-US" sz="2800" dirty="0"/>
              <a:t>noun: </a:t>
            </a:r>
            <a:r>
              <a:rPr lang="en-US" sz="2800" b="1" dirty="0"/>
              <a:t>sick building </a:t>
            </a:r>
            <a:r>
              <a:rPr lang="en-US" sz="2800" b="1" dirty="0" smtClean="0"/>
              <a:t>syndrome</a:t>
            </a:r>
          </a:p>
          <a:p>
            <a:endParaRPr lang="en-US" sz="2400" dirty="0"/>
          </a:p>
          <a:p>
            <a:r>
              <a:rPr lang="en-US" sz="2400" dirty="0"/>
              <a:t>a condition affecting office workers, typically marked by headaches and respiratory problems, attributed to unhealthy or stressful factors in the working environment such as poor ventilation.</a:t>
            </a:r>
          </a:p>
          <a:p>
            <a:endParaRPr lang="en-US" sz="2400"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7620" y="4833616"/>
            <a:ext cx="2158212" cy="1737360"/>
          </a:xfrm>
          <a:prstGeom prst="rect">
            <a:avLst/>
          </a:prstGeom>
        </p:spPr>
      </p:pic>
    </p:spTree>
    <p:extLst>
      <p:ext uri="{BB962C8B-B14F-4D97-AF65-F5344CB8AC3E}">
        <p14:creationId xmlns:p14="http://schemas.microsoft.com/office/powerpoint/2010/main" val="2084287468"/>
      </p:ext>
    </p:extLst>
  </p:cSld>
  <p:clrMapOvr>
    <a:masterClrMapping/>
  </p:clrMapOvr>
  <mc:AlternateContent xmlns:mc="http://schemas.openxmlformats.org/markup-compatibility/2006" xmlns:p14="http://schemas.microsoft.com/office/powerpoint/2010/main">
    <mc:Choice Requires="p14">
      <p:transition spd="slow" p14:dur="2000" advTm="628"/>
    </mc:Choice>
    <mc:Fallback xmlns="">
      <p:transition spd="slow" advTm="628"/>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1273" y="533400"/>
            <a:ext cx="8305800" cy="4278094"/>
          </a:xfrm>
          <a:prstGeom prst="rect">
            <a:avLst/>
          </a:prstGeom>
        </p:spPr>
        <p:txBody>
          <a:bodyPr wrap="square">
            <a:spAutoFit/>
          </a:bodyPr>
          <a:lstStyle/>
          <a:p>
            <a:r>
              <a:rPr lang="en-US" sz="4000" dirty="0"/>
              <a:t>Building- related illness </a:t>
            </a:r>
          </a:p>
          <a:p>
            <a:endParaRPr lang="en-US" sz="4000" dirty="0"/>
          </a:p>
          <a:p>
            <a:r>
              <a:rPr lang="en-US" sz="2800" dirty="0"/>
              <a:t>Evidence that </a:t>
            </a:r>
            <a:r>
              <a:rPr lang="en-US" sz="2800" dirty="0" smtClean="0"/>
              <a:t>IAQ </a:t>
            </a:r>
            <a:r>
              <a:rPr lang="en-US" sz="2800" dirty="0"/>
              <a:t>has a direct relation to </a:t>
            </a:r>
            <a:r>
              <a:rPr lang="en-US" sz="2800" dirty="0" smtClean="0"/>
              <a:t>specific illness</a:t>
            </a:r>
            <a:r>
              <a:rPr lang="en-US" sz="2800" dirty="0"/>
              <a:t>. </a:t>
            </a:r>
            <a:endParaRPr lang="en-US" sz="2800" dirty="0" smtClean="0"/>
          </a:p>
          <a:p>
            <a:endParaRPr lang="en-US" sz="2800" dirty="0"/>
          </a:p>
          <a:p>
            <a:pPr lvl="1"/>
            <a:r>
              <a:rPr lang="en-US" sz="2800" dirty="0"/>
              <a:t>-</a:t>
            </a:r>
            <a:r>
              <a:rPr lang="en-US" sz="3600" dirty="0"/>
              <a:t>Hypersensitivity pneumonitis</a:t>
            </a:r>
          </a:p>
          <a:p>
            <a:pPr lvl="1"/>
            <a:r>
              <a:rPr lang="en-US" sz="3600" dirty="0"/>
              <a:t>-</a:t>
            </a:r>
            <a:r>
              <a:rPr lang="en-US" sz="3600" dirty="0" smtClean="0"/>
              <a:t>Asthma</a:t>
            </a:r>
          </a:p>
          <a:p>
            <a:pPr lvl="1"/>
            <a:r>
              <a:rPr lang="en-US" sz="3600" dirty="0" smtClean="0"/>
              <a:t>-Legionnaire's disease </a:t>
            </a:r>
            <a:endParaRPr lang="en-US" sz="3600" dirty="0"/>
          </a:p>
        </p:txBody>
      </p:sp>
      <p:pic>
        <p:nvPicPr>
          <p:cNvPr id="2050" name="Picture 2" descr="C:\Users\PSHELLI1\AppData\Local\Microsoft\Windows\Temporary Internet Files\Content.IE5\ULXKFY86\질병5[1].jpg"/>
          <p:cNvPicPr>
            <a:picLocks noChangeAspect="1" noChangeArrowheads="1"/>
          </p:cNvPicPr>
          <p:nvPr/>
        </p:nvPicPr>
        <p:blipFill rotWithShape="1">
          <a:blip r:embed="rId3">
            <a:extLst>
              <a:ext uri="{28A0092B-C50C-407E-A947-70E740481C1C}">
                <a14:useLocalDpi xmlns:a14="http://schemas.microsoft.com/office/drawing/2010/main" val="0"/>
              </a:ext>
            </a:extLst>
          </a:blip>
          <a:srcRect l="11079" r="10511"/>
          <a:stretch/>
        </p:blipFill>
        <p:spPr bwMode="auto">
          <a:xfrm>
            <a:off x="6400800" y="3977640"/>
            <a:ext cx="2438839" cy="2468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74170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381000"/>
            <a:ext cx="7924800" cy="707886"/>
          </a:xfrm>
          <a:prstGeom prst="rect">
            <a:avLst/>
          </a:prstGeom>
          <a:noFill/>
        </p:spPr>
        <p:txBody>
          <a:bodyPr wrap="square" rtlCol="0">
            <a:spAutoFit/>
          </a:bodyPr>
          <a:lstStyle/>
          <a:p>
            <a:pPr algn="ctr"/>
            <a:r>
              <a:rPr lang="en-US" sz="4000" dirty="0" smtClean="0"/>
              <a:t>IEQ- related  problems </a:t>
            </a:r>
            <a:endParaRPr lang="en-US" sz="4000" dirty="0"/>
          </a:p>
        </p:txBody>
      </p:sp>
      <p:sp>
        <p:nvSpPr>
          <p:cNvPr id="5" name="TextBox 4"/>
          <p:cNvSpPr txBox="1"/>
          <p:nvPr/>
        </p:nvSpPr>
        <p:spPr>
          <a:xfrm>
            <a:off x="1226128" y="1475509"/>
            <a:ext cx="6172200" cy="4893647"/>
          </a:xfrm>
          <a:prstGeom prst="rect">
            <a:avLst/>
          </a:prstGeom>
          <a:noFill/>
        </p:spPr>
        <p:txBody>
          <a:bodyPr wrap="square" rtlCol="0">
            <a:spAutoFit/>
          </a:bodyPr>
          <a:lstStyle/>
          <a:p>
            <a:pPr marL="342900" indent="-342900">
              <a:buFont typeface="Arial" panose="020B0604020202020204" pitchFamily="34" charset="0"/>
              <a:buChar char="•"/>
            </a:pPr>
            <a:r>
              <a:rPr lang="en-US" sz="3200" i="1" u="sng" dirty="0" smtClean="0">
                <a:solidFill>
                  <a:srgbClr val="002060"/>
                </a:solidFill>
              </a:rPr>
              <a:t>Contaminants</a:t>
            </a:r>
          </a:p>
          <a:p>
            <a:pPr marL="342900" indent="-342900">
              <a:buFont typeface="Arial" panose="020B0604020202020204" pitchFamily="34" charset="0"/>
              <a:buChar char="•"/>
            </a:pPr>
            <a:endParaRPr lang="en-US" sz="3200" i="1" dirty="0">
              <a:solidFill>
                <a:srgbClr val="002060"/>
              </a:solidFill>
            </a:endParaRPr>
          </a:p>
          <a:p>
            <a:pPr marL="342900" indent="-342900">
              <a:buFont typeface="Arial" panose="020B0604020202020204" pitchFamily="34" charset="0"/>
              <a:buChar char="•"/>
            </a:pPr>
            <a:r>
              <a:rPr lang="en-US" sz="3200" i="1" u="sng" dirty="0" smtClean="0">
                <a:solidFill>
                  <a:srgbClr val="002060"/>
                </a:solidFill>
              </a:rPr>
              <a:t>Occupant Comfort</a:t>
            </a:r>
          </a:p>
          <a:p>
            <a:pPr marL="342900" indent="-342900">
              <a:buFont typeface="Arial" panose="020B0604020202020204" pitchFamily="34" charset="0"/>
              <a:buChar char="•"/>
            </a:pPr>
            <a:endParaRPr lang="en-US" sz="3200" i="1" dirty="0">
              <a:solidFill>
                <a:srgbClr val="002060"/>
              </a:solidFill>
            </a:endParaRPr>
          </a:p>
          <a:p>
            <a:pPr marL="342900" indent="-342900">
              <a:buFont typeface="Arial" panose="020B0604020202020204" pitchFamily="34" charset="0"/>
              <a:buChar char="•"/>
            </a:pPr>
            <a:r>
              <a:rPr lang="en-US" sz="3200" dirty="0" smtClean="0"/>
              <a:t>Lighting</a:t>
            </a:r>
          </a:p>
          <a:p>
            <a:pPr marL="342900" indent="-342900">
              <a:buFont typeface="Arial" panose="020B0604020202020204" pitchFamily="34" charset="0"/>
              <a:buChar char="•"/>
            </a:pPr>
            <a:endParaRPr lang="en-US" sz="3200" dirty="0" smtClean="0"/>
          </a:p>
          <a:p>
            <a:pPr marL="342900" indent="-342900">
              <a:buFont typeface="Arial" panose="020B0604020202020204" pitchFamily="34" charset="0"/>
              <a:buChar char="•"/>
            </a:pPr>
            <a:r>
              <a:rPr lang="en-US" sz="3200" dirty="0"/>
              <a:t>Noise</a:t>
            </a:r>
          </a:p>
          <a:p>
            <a:pPr marL="342900" indent="-342900">
              <a:buFont typeface="Arial" panose="020B0604020202020204" pitchFamily="34" charset="0"/>
              <a:buChar char="•"/>
            </a:pPr>
            <a:endParaRPr lang="en-US" sz="3200" dirty="0"/>
          </a:p>
          <a:p>
            <a:pPr marL="342900" indent="-342900">
              <a:buFont typeface="Arial" panose="020B0604020202020204" pitchFamily="34" charset="0"/>
              <a:buChar char="•"/>
            </a:pPr>
            <a:r>
              <a:rPr lang="en-US" sz="3200" dirty="0" smtClean="0"/>
              <a:t>Psychological</a:t>
            </a:r>
            <a:endParaRPr lang="en-US" sz="2400" dirty="0" smtClean="0"/>
          </a:p>
          <a:p>
            <a:pPr marL="342900"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32500408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838200" y="228600"/>
          <a:ext cx="7198311"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p:cNvSpPr txBox="1"/>
          <p:nvPr/>
        </p:nvSpPr>
        <p:spPr>
          <a:xfrm>
            <a:off x="1143000" y="1600200"/>
            <a:ext cx="6629400" cy="3416320"/>
          </a:xfrm>
          <a:prstGeom prst="rect">
            <a:avLst/>
          </a:prstGeom>
          <a:noFill/>
        </p:spPr>
        <p:txBody>
          <a:bodyPr wrap="square" rtlCol="0">
            <a:spAutoFit/>
          </a:bodyPr>
          <a:lstStyle/>
          <a:p>
            <a:pPr marL="285750" indent="-285750">
              <a:buFont typeface="Arial" panose="020B0604020202020204" pitchFamily="34" charset="0"/>
              <a:buChar char="•"/>
            </a:pPr>
            <a:r>
              <a:rPr lang="en-US" sz="3600" dirty="0" smtClean="0"/>
              <a:t>Headaches</a:t>
            </a:r>
          </a:p>
          <a:p>
            <a:pPr marL="285750" indent="-285750">
              <a:buFont typeface="Arial" panose="020B0604020202020204" pitchFamily="34" charset="0"/>
              <a:buChar char="•"/>
            </a:pPr>
            <a:r>
              <a:rPr lang="en-US" sz="3600" dirty="0" smtClean="0"/>
              <a:t>Fatigue or Drowsiness</a:t>
            </a:r>
          </a:p>
          <a:p>
            <a:pPr marL="285750" indent="-285750">
              <a:buFont typeface="Arial" panose="020B0604020202020204" pitchFamily="34" charset="0"/>
              <a:buChar char="•"/>
            </a:pPr>
            <a:r>
              <a:rPr lang="en-US" sz="3600" dirty="0" smtClean="0"/>
              <a:t>Skin Disorders</a:t>
            </a:r>
          </a:p>
          <a:p>
            <a:pPr marL="285750" indent="-285750">
              <a:buFont typeface="Arial" panose="020B0604020202020204" pitchFamily="34" charset="0"/>
              <a:buChar char="•"/>
            </a:pPr>
            <a:r>
              <a:rPr lang="en-US" sz="3600" dirty="0" smtClean="0"/>
              <a:t>Nausea</a:t>
            </a:r>
          </a:p>
          <a:p>
            <a:pPr marL="285750" indent="-285750">
              <a:buFont typeface="Arial" panose="020B0604020202020204" pitchFamily="34" charset="0"/>
              <a:buChar char="•"/>
            </a:pPr>
            <a:r>
              <a:rPr lang="en-US" sz="3600" dirty="0" smtClean="0"/>
              <a:t>Upper and lower respiratory issues. </a:t>
            </a:r>
            <a:endParaRPr lang="en-US" sz="3600" dirty="0"/>
          </a:p>
        </p:txBody>
      </p:sp>
      <p:pic>
        <p:nvPicPr>
          <p:cNvPr id="2052" name="Picture 4" descr="C:\Users\PSHELLI1\AppData\Local\Microsoft\Windows\Temporary Internet Files\Content.IE5\YXVJI6TE\1315999512[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72200" y="4800600"/>
            <a:ext cx="1118913" cy="1208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1347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type="body" idx="4294967295"/>
          </p:nvPr>
        </p:nvSpPr>
        <p:spPr>
          <a:xfrm>
            <a:off x="304800" y="1655948"/>
            <a:ext cx="7772400" cy="4114800"/>
          </a:xfrm>
          <a:prstGeom prst="rect">
            <a:avLst/>
          </a:prstGeom>
          <a:noFill/>
        </p:spPr>
        <p:txBody>
          <a:bodyPr>
            <a:normAutofit lnSpcReduction="10000"/>
          </a:bodyPr>
          <a:lstStyle/>
          <a:p>
            <a:pPr>
              <a:buFont typeface="Wingdings" pitchFamily="2" charset="2"/>
              <a:buNone/>
            </a:pPr>
            <a:r>
              <a:rPr lang="en-US" altLang="en-US" sz="6000" b="1" i="1" dirty="0" smtClean="0"/>
              <a:t>C</a:t>
            </a:r>
            <a:r>
              <a:rPr lang="en-US" altLang="en-US" sz="3200" dirty="0" smtClean="0"/>
              <a:t>ontaminants</a:t>
            </a:r>
          </a:p>
          <a:p>
            <a:pPr>
              <a:buFont typeface="Wingdings" pitchFamily="2" charset="2"/>
              <a:buNone/>
            </a:pPr>
            <a:r>
              <a:rPr lang="en-US" altLang="en-US" sz="6000" b="1" i="1" dirty="0" smtClean="0"/>
              <a:t>H</a:t>
            </a:r>
            <a:r>
              <a:rPr lang="en-US" altLang="en-US" sz="3200" dirty="0" smtClean="0"/>
              <a:t>VAC System </a:t>
            </a:r>
          </a:p>
          <a:p>
            <a:pPr>
              <a:buFont typeface="Wingdings" pitchFamily="2" charset="2"/>
              <a:buNone/>
            </a:pPr>
            <a:r>
              <a:rPr lang="en-US" altLang="en-US" sz="6000" b="1" i="1" dirty="0" smtClean="0"/>
              <a:t>O</a:t>
            </a:r>
            <a:r>
              <a:rPr lang="en-US" altLang="en-US" sz="3200" dirty="0" smtClean="0"/>
              <a:t>ccupant Behavior</a:t>
            </a:r>
          </a:p>
          <a:p>
            <a:pPr>
              <a:buFont typeface="Wingdings" pitchFamily="2" charset="2"/>
              <a:buNone/>
            </a:pPr>
            <a:r>
              <a:rPr lang="en-US" altLang="en-US" sz="6000" b="1" i="1" dirty="0" smtClean="0"/>
              <a:t>P</a:t>
            </a:r>
            <a:r>
              <a:rPr lang="en-US" altLang="en-US" sz="3200" dirty="0" smtClean="0"/>
              <a:t>athways</a:t>
            </a:r>
          </a:p>
        </p:txBody>
      </p:sp>
      <p:sp>
        <p:nvSpPr>
          <p:cNvPr id="2" name="TextBox 1"/>
          <p:cNvSpPr txBox="1"/>
          <p:nvPr/>
        </p:nvSpPr>
        <p:spPr>
          <a:xfrm>
            <a:off x="623455" y="304800"/>
            <a:ext cx="7772400" cy="1323439"/>
          </a:xfrm>
          <a:prstGeom prst="rect">
            <a:avLst/>
          </a:prstGeom>
          <a:noFill/>
        </p:spPr>
        <p:txBody>
          <a:bodyPr wrap="square" rtlCol="0">
            <a:spAutoFit/>
          </a:bodyPr>
          <a:lstStyle/>
          <a:p>
            <a:r>
              <a:rPr lang="en-US" altLang="en-US" sz="4000" b="1" dirty="0" smtClean="0"/>
              <a:t>IAQ investigation- </a:t>
            </a:r>
          </a:p>
          <a:p>
            <a:r>
              <a:rPr lang="en-US" altLang="en-US" sz="4000" b="1" dirty="0" smtClean="0"/>
              <a:t>the ‘usual suspects’ </a:t>
            </a:r>
            <a:endParaRPr lang="en-US" sz="4000" dirty="0"/>
          </a:p>
        </p:txBody>
      </p:sp>
      <p:pic>
        <p:nvPicPr>
          <p:cNvPr id="1027" name="Picture 3" descr="C:\Users\PSHELLI1\AppData\Local\Microsoft\Windows\Temporary Internet Files\Content.IE5\E1EF6E82\icon_detectiv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219" y="1981200"/>
            <a:ext cx="3429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4037190"/>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457200"/>
            <a:ext cx="8458200" cy="1323439"/>
          </a:xfrm>
          <a:prstGeom prst="rect">
            <a:avLst/>
          </a:prstGeom>
          <a:noFill/>
        </p:spPr>
        <p:txBody>
          <a:bodyPr wrap="square" rtlCol="0">
            <a:spAutoFit/>
          </a:bodyPr>
          <a:lstStyle/>
          <a:p>
            <a:r>
              <a:rPr lang="en-US" sz="4000" dirty="0" smtClean="0"/>
              <a:t>Common types of Indoor Contaminants </a:t>
            </a:r>
            <a:endParaRPr lang="en-US" sz="4000" dirty="0"/>
          </a:p>
        </p:txBody>
      </p:sp>
      <p:sp>
        <p:nvSpPr>
          <p:cNvPr id="5" name="TextBox 4"/>
          <p:cNvSpPr txBox="1"/>
          <p:nvPr/>
        </p:nvSpPr>
        <p:spPr>
          <a:xfrm>
            <a:off x="1219200" y="1981200"/>
            <a:ext cx="7010400" cy="4031873"/>
          </a:xfrm>
          <a:prstGeom prst="rect">
            <a:avLst/>
          </a:prstGeom>
          <a:noFill/>
        </p:spPr>
        <p:txBody>
          <a:bodyPr wrap="square" rtlCol="0">
            <a:spAutoFit/>
          </a:bodyPr>
          <a:lstStyle/>
          <a:p>
            <a:r>
              <a:rPr lang="en-US" sz="4000" b="1" dirty="0" smtClean="0">
                <a:solidFill>
                  <a:srgbClr val="FF0000"/>
                </a:solidFill>
              </a:rPr>
              <a:t>3 Categories : </a:t>
            </a:r>
          </a:p>
          <a:p>
            <a:endParaRPr lang="en-US" sz="3600" dirty="0"/>
          </a:p>
          <a:p>
            <a:pPr marL="571500" indent="-571500">
              <a:buFont typeface="Arial" panose="020B0604020202020204" pitchFamily="34" charset="0"/>
              <a:buChar char="•"/>
            </a:pPr>
            <a:r>
              <a:rPr lang="en-US" sz="3600" dirty="0" smtClean="0"/>
              <a:t>Biological</a:t>
            </a:r>
          </a:p>
          <a:p>
            <a:pPr marL="571500" indent="-571500">
              <a:buFont typeface="Arial" panose="020B0604020202020204" pitchFamily="34" charset="0"/>
              <a:buChar char="•"/>
            </a:pPr>
            <a:endParaRPr lang="en-US" sz="3600" dirty="0"/>
          </a:p>
          <a:p>
            <a:pPr marL="571500" indent="-571500">
              <a:buFont typeface="Arial" panose="020B0604020202020204" pitchFamily="34" charset="0"/>
              <a:buChar char="•"/>
            </a:pPr>
            <a:r>
              <a:rPr lang="en-US" sz="3600" dirty="0" smtClean="0"/>
              <a:t>Chemical</a:t>
            </a:r>
          </a:p>
          <a:p>
            <a:pPr marL="571500" indent="-571500">
              <a:buFont typeface="Arial" panose="020B0604020202020204" pitchFamily="34" charset="0"/>
              <a:buChar char="•"/>
            </a:pPr>
            <a:endParaRPr lang="en-US" sz="3600" dirty="0"/>
          </a:p>
          <a:p>
            <a:pPr marL="571500" indent="-571500">
              <a:buFont typeface="Arial" panose="020B0604020202020204" pitchFamily="34" charset="0"/>
              <a:buChar char="•"/>
            </a:pPr>
            <a:r>
              <a:rPr lang="en-US" sz="3600" dirty="0" smtClean="0"/>
              <a:t>Physical </a:t>
            </a:r>
            <a:endParaRPr lang="en-US" sz="3600" dirty="0"/>
          </a:p>
        </p:txBody>
      </p:sp>
    </p:spTree>
    <p:extLst>
      <p:ext uri="{BB962C8B-B14F-4D97-AF65-F5344CB8AC3E}">
        <p14:creationId xmlns:p14="http://schemas.microsoft.com/office/powerpoint/2010/main" val="2027420084"/>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6489</TotalTime>
  <Words>1746</Words>
  <Application>Microsoft Office PowerPoint</Application>
  <PresentationFormat>On-screen Show (4:3)</PresentationFormat>
  <Paragraphs>242</Paragraphs>
  <Slides>34</Slides>
  <Notes>34</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Slipstream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Progressive Casualty Insurance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A Shelling</dc:creator>
  <cp:lastModifiedBy>Courtney Crane</cp:lastModifiedBy>
  <cp:revision>99</cp:revision>
  <dcterms:created xsi:type="dcterms:W3CDTF">2016-04-05T15:27:35Z</dcterms:created>
  <dcterms:modified xsi:type="dcterms:W3CDTF">2016-06-10T12:26:45Z</dcterms:modified>
</cp:coreProperties>
</file>